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/>
          <p:cNvSpPr/>
          <p:nvPr/>
        </p:nvSpPr>
        <p:spPr>
          <a:xfrm>
            <a:off x="-5886" y="0"/>
            <a:ext cx="24395773" cy="1270001"/>
          </a:xfrm>
          <a:prstGeom prst="rect">
            <a:avLst/>
          </a:prstGeom>
          <a:solidFill>
            <a:srgbClr val="99191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dotfmp_sitelogo.png" descr="dotfmp_site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220" y="17780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Image"/>
          <p:cNvSpPr/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Image"/>
          <p:cNvSpPr/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8" name="“Type a quote here.”"/>
          <p:cNvSpPr txBox="1"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/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verse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"/>
          <p:cNvSpPr/>
          <p:nvPr/>
        </p:nvSpPr>
        <p:spPr>
          <a:xfrm>
            <a:off x="-5886" y="0"/>
            <a:ext cx="24395773" cy="13716001"/>
          </a:xfrm>
          <a:prstGeom prst="rect">
            <a:avLst/>
          </a:prstGeom>
          <a:solidFill>
            <a:srgbClr val="99191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6" name="dotfmp_sitelogo.png" descr="dotfmp_site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220" y="17780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mage"/>
          <p:cNvSpPr/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5" name="Title Text"/>
          <p:cNvSpPr txBox="1"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mage"/>
          <p:cNvSpPr/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  <a:lvl2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2pPr>
            <a:lvl3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3pPr>
            <a:lvl4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4pPr>
            <a:lvl5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/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  <a:lvl2pPr marL="1117600" indent="-558800">
              <a:spcBef>
                <a:spcPts val="4500"/>
              </a:spcBef>
              <a:defRPr sz="4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2pPr>
            <a:lvl3pPr marL="1676400" indent="-558800">
              <a:spcBef>
                <a:spcPts val="4500"/>
              </a:spcBef>
              <a:defRPr sz="4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3pPr>
            <a:lvl4pPr marL="2235200" indent="-558800">
              <a:spcBef>
                <a:spcPts val="4500"/>
              </a:spcBef>
              <a:defRPr sz="4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4pPr>
            <a:lvl5pPr marL="2794000" indent="-558800">
              <a:spcBef>
                <a:spcPts val="4500"/>
              </a:spcBef>
              <a:defRPr sz="4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  <a:lvl2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2pPr>
            <a:lvl3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3pPr>
            <a:lvl4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4pPr>
            <a:lvl5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pic>
        <p:nvPicPr>
          <p:cNvPr id="3" name="dotfmp_logo.png" descr="dotfmp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942" y="172045"/>
            <a:ext cx="914401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Body Level One…"/>
          <p:cNvSpPr txBox="1"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MagdaCleanWeb W03 Regular"/>
          <a:ea typeface="MagdaCleanWeb W03 Regular"/>
          <a:cs typeface="MagdaCleanWeb W03 Regular"/>
          <a:sym typeface="MagdaCleanWeb W03 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MagdaCleanWeb W03 Regular"/>
          <a:ea typeface="MagdaCleanWeb W03 Regular"/>
          <a:cs typeface="MagdaCleanWeb W03 Regular"/>
          <a:sym typeface="MagdaCleanWeb W03 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MagdaCleanWeb W03 Regular"/>
          <a:ea typeface="MagdaCleanWeb W03 Regular"/>
          <a:cs typeface="MagdaCleanWeb W03 Regular"/>
          <a:sym typeface="MagdaCleanWeb W03 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MagdaCleanWeb W03 Regular"/>
          <a:ea typeface="MagdaCleanWeb W03 Regular"/>
          <a:cs typeface="MagdaCleanWeb W03 Regular"/>
          <a:sym typeface="MagdaCleanWeb W03 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MagdaCleanWeb W03 Regular"/>
          <a:ea typeface="MagdaCleanWeb W03 Regular"/>
          <a:cs typeface="MagdaCleanWeb W03 Regular"/>
          <a:sym typeface="MagdaCleanWeb W03 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MagdaCleanWeb W03 Regular"/>
          <a:ea typeface="MagdaCleanWeb W03 Regular"/>
          <a:cs typeface="MagdaCleanWeb W03 Regular"/>
          <a:sym typeface="MagdaCleanWeb W03 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MagdaCleanWeb W03 Regular"/>
          <a:ea typeface="MagdaCleanWeb W03 Regular"/>
          <a:cs typeface="MagdaCleanWeb W03 Regular"/>
          <a:sym typeface="MagdaCleanWeb W03 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MagdaCleanWeb W03 Regular"/>
          <a:ea typeface="MagdaCleanWeb W03 Regular"/>
          <a:cs typeface="MagdaCleanWeb W03 Regular"/>
          <a:sym typeface="MagdaCleanWeb W03 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MagdaCleanWeb W03 Regular"/>
          <a:ea typeface="MagdaCleanWeb W03 Regular"/>
          <a:cs typeface="MagdaCleanWeb W03 Regular"/>
          <a:sym typeface="MagdaCleanWeb W03 Regular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hyperlink" Target="https://www.dotfmp.berlin" TargetMode="External"/><Relationship Id="rId4" Type="http://schemas.openxmlformats.org/officeDocument/2006/relationships/hyperlink" Target="http://mrwatson.de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3.tif"/><Relationship Id="rId4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2.tif"/><Relationship Id="rId4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2.tif"/><Relationship Id="rId4" Type="http://schemas.openxmlformats.org/officeDocument/2006/relationships/image" Target="../media/image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arafe.fm" TargetMode="External"/><Relationship Id="rId3" Type="http://schemas.openxmlformats.org/officeDocument/2006/relationships/image" Target="../media/image1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hyperlink" Target="https://www.fmworkmate.com/mymatejson" TargetMode="External"/><Relationship Id="rId4" Type="http://schemas.openxmlformats.org/officeDocument/2006/relationships/hyperlink" Target="https://github.com/mrwatson-de/myMateJSON" TargetMode="Externa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geistinteractive.com/2020/05/20/filemaker-19-execute-filemaker-data-api-script-step/" TargetMode="External"/><Relationship Id="rId3" Type="http://schemas.openxmlformats.org/officeDocument/2006/relationships/hyperlink" Target="https://support.claris.com/s/article/FileMaker-Data-API-1503693099943" TargetMode="External"/><Relationship Id="rId4" Type="http://schemas.openxmlformats.org/officeDocument/2006/relationships/image" Target="../media/image1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quora.com/What-are-food-milestones-on-the-road-to-becoming-a-JavaScript-master-and-how-much-time-would-it-take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719878"/>
            <a:ext cx="24384001" cy="7569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Getting up to speed with JS…"/>
          <p:cNvSpPr txBox="1"/>
          <p:nvPr>
            <p:ph type="ctrTitle"/>
          </p:nvPr>
        </p:nvSpPr>
        <p:spPr>
          <a:xfrm>
            <a:off x="1778000" y="4270959"/>
            <a:ext cx="20828000" cy="4648201"/>
          </a:xfrm>
          <a:prstGeom prst="rect">
            <a:avLst/>
          </a:prstGeom>
        </p:spPr>
        <p:txBody>
          <a:bodyPr/>
          <a:lstStyle/>
          <a:p>
            <a:pPr/>
            <a:r>
              <a:t>Getting up to speed with JS</a:t>
            </a:r>
          </a:p>
          <a:p>
            <a:pPr>
              <a:defRPr sz="4400"/>
            </a:pPr>
            <a:r>
              <a:t>Integrating with FileMaker 19 &amp; Carafe.FM &amp; myMateJSON</a:t>
            </a:r>
            <a:br/>
          </a:p>
        </p:txBody>
      </p:sp>
      <p:sp>
        <p:nvSpPr>
          <p:cNvPr id="135" name="dotFMP, Berlin 2020…"/>
          <p:cNvSpPr txBox="1"/>
          <p:nvPr>
            <p:ph type="subTitle" sz="quarter" idx="1"/>
          </p:nvPr>
        </p:nvSpPr>
        <p:spPr>
          <a:xfrm>
            <a:off x="1778000" y="11751259"/>
            <a:ext cx="20828000" cy="2032001"/>
          </a:xfrm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dotFMP</a:t>
            </a:r>
            <a:r>
              <a:t>, Berlin 2020</a:t>
            </a:r>
          </a:p>
          <a:p>
            <a:pPr/>
            <a:r>
              <a:rPr u="sng">
                <a:hlinkClick r:id="rId4" invalidUrl="" action="" tgtFrame="" tooltip="" history="1" highlightClick="0" endSnd="0"/>
              </a:rPr>
              <a:t>mrwatson-gbs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WebViewer Integrat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WebViewer Integraton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2771" y="5422304"/>
            <a:ext cx="4852591" cy="4852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WebviewerEarth_127.png" descr="WebviewerEarth_1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59447" y="5372447"/>
            <a:ext cx="4952306" cy="495230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Double Arrow"/>
          <p:cNvSpPr/>
          <p:nvPr/>
        </p:nvSpPr>
        <p:spPr>
          <a:xfrm>
            <a:off x="10851794" y="7086550"/>
            <a:ext cx="3731221" cy="1524100"/>
          </a:xfrm>
          <a:prstGeom prst="leftRightArrow">
            <a:avLst>
              <a:gd name="adj1" fmla="val 32000"/>
              <a:gd name="adj2" fmla="val 36664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WebViewer Integrat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WebViewer Integraton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2770" y="3745904"/>
            <a:ext cx="4852592" cy="4852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WebviewerEarth_127.png" descr="WebviewerEarth_1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59447" y="3696096"/>
            <a:ext cx="4952306" cy="495230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Double Arrow"/>
          <p:cNvSpPr/>
          <p:nvPr/>
        </p:nvSpPr>
        <p:spPr>
          <a:xfrm>
            <a:off x="10851794" y="10972750"/>
            <a:ext cx="3731221" cy="1524100"/>
          </a:xfrm>
          <a:prstGeom prst="leftRightArrow">
            <a:avLst>
              <a:gd name="adj1" fmla="val 32000"/>
              <a:gd name="adj2" fmla="val 36664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81" name="Shape"/>
          <p:cNvSpPr/>
          <p:nvPr/>
        </p:nvSpPr>
        <p:spPr>
          <a:xfrm>
            <a:off x="9448047" y="8899227"/>
            <a:ext cx="6910190" cy="3094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7" fill="norm" stroke="1" extrusionOk="0">
                <a:moveTo>
                  <a:pt x="1935" y="10391"/>
                </a:moveTo>
                <a:lnTo>
                  <a:pt x="594" y="12361"/>
                </a:lnTo>
                <a:lnTo>
                  <a:pt x="0" y="1583"/>
                </a:lnTo>
                <a:lnTo>
                  <a:pt x="4318" y="6832"/>
                </a:lnTo>
                <a:lnTo>
                  <a:pt x="2993" y="9086"/>
                </a:lnTo>
                <a:cubicBezTo>
                  <a:pt x="4422" y="14562"/>
                  <a:pt x="7233" y="18040"/>
                  <a:pt x="10322" y="18153"/>
                </a:cubicBezTo>
                <a:cubicBezTo>
                  <a:pt x="14169" y="18295"/>
                  <a:pt x="17598" y="13330"/>
                  <a:pt x="18729" y="5980"/>
                </a:cubicBezTo>
                <a:lnTo>
                  <a:pt x="17401" y="3139"/>
                </a:lnTo>
                <a:lnTo>
                  <a:pt x="21223" y="0"/>
                </a:lnTo>
                <a:lnTo>
                  <a:pt x="21600" y="9287"/>
                </a:lnTo>
                <a:lnTo>
                  <a:pt x="19767" y="7250"/>
                </a:lnTo>
                <a:cubicBezTo>
                  <a:pt x="18666" y="15712"/>
                  <a:pt x="14832" y="21600"/>
                  <a:pt x="10458" y="21547"/>
                </a:cubicBezTo>
                <a:cubicBezTo>
                  <a:pt x="6766" y="21502"/>
                  <a:pt x="3431" y="17136"/>
                  <a:pt x="1935" y="10391"/>
                </a:cubicBez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ox(out)" transition="out">
                                      <p:cBhvr>
                                        <p:cTn id="6" dur="1000" fill="hold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  <p:bldP build="whole" bldLvl="1" animBg="1" rev="0" advAuto="0" spid="18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WebViewer Integrat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WebViewer Integraton</a:t>
            </a:r>
          </a:p>
        </p:txBody>
      </p:sp>
      <p:sp>
        <p:nvSpPr>
          <p:cNvPr id="184" name="FileMaker Script Ste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FileMaker Script Step</a:t>
            </a:r>
          </a:p>
          <a:p>
            <a:pPr lvl="1" marL="0" indent="635000">
              <a:buSzTx/>
              <a:buNone/>
              <a:defRPr sz="4000">
                <a:solidFill>
                  <a:srgbClr val="5F80D9"/>
                </a:solidFill>
                <a:latin typeface="JetBrains Mono Regular"/>
                <a:ea typeface="JetBrains Mono Regular"/>
                <a:cs typeface="JetBrains Mono Regular"/>
                <a:sym typeface="JetBrains Mono Regular"/>
              </a:defRPr>
            </a:pPr>
            <a:r>
              <a:t>Perform JavaScript in Web Viewer</a:t>
            </a:r>
          </a:p>
          <a:p>
            <a:pPr/>
            <a:r>
              <a:t>JavaScript function</a:t>
            </a:r>
          </a:p>
          <a:p>
            <a:pPr lvl="1" marL="0" indent="635000">
              <a:buSzTx/>
              <a:buNone/>
              <a:defRPr sz="4000">
                <a:solidFill>
                  <a:srgbClr val="5F80D9"/>
                </a:solidFill>
                <a:latin typeface="JetBrains Mono Regular"/>
                <a:ea typeface="JetBrains Mono Regular"/>
                <a:cs typeface="JetBrains Mono Regular"/>
                <a:sym typeface="JetBrains Mono Regular"/>
              </a:defRPr>
            </a:pPr>
            <a:r>
              <a:t>FileMaker.PerformScript</a:t>
            </a:r>
          </a:p>
        </p:txBody>
      </p:sp>
      <p:pic>
        <p:nvPicPr>
          <p:cNvPr id="185" name="no_more_fmp_protocol.png" descr="no_more_fmp_protoco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249401">
            <a:off x="14805496" y="4406026"/>
            <a:ext cx="7659927" cy="7659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2"/>
      <p:bldP build="p" bldLvl="1" animBg="1" rev="0" advAuto="0" spid="18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WebViewer Dem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WebViewer Demo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WHY get up to speed with JS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get up to speed with JS?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ileMaker 1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FileMaker 18</a:t>
            </a:r>
          </a:p>
        </p:txBody>
      </p:sp>
      <p:pic>
        <p:nvPicPr>
          <p:cNvPr id="192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5176" y="4705350"/>
            <a:ext cx="7773648" cy="7112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30903" y="6689903"/>
            <a:ext cx="4522194" cy="4522193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Cosy in here!"/>
          <p:cNvSpPr txBox="1"/>
          <p:nvPr/>
        </p:nvSpPr>
        <p:spPr>
          <a:xfrm>
            <a:off x="10252710" y="5587999"/>
            <a:ext cx="387858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Cosy in here!</a:t>
            </a:r>
          </a:p>
        </p:txBody>
      </p:sp>
      <p:sp>
        <p:nvSpPr>
          <p:cNvPr id="195" name="The FileMaker fishbowl"/>
          <p:cNvSpPr/>
          <p:nvPr/>
        </p:nvSpPr>
        <p:spPr>
          <a:xfrm>
            <a:off x="15381045" y="3071588"/>
            <a:ext cx="8392320" cy="3300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90" y="0"/>
                </a:moveTo>
                <a:cubicBezTo>
                  <a:pt x="4113" y="0"/>
                  <a:pt x="3968" y="367"/>
                  <a:pt x="3968" y="818"/>
                </a:cubicBezTo>
                <a:lnTo>
                  <a:pt x="3968" y="13979"/>
                </a:lnTo>
                <a:lnTo>
                  <a:pt x="0" y="21600"/>
                </a:lnTo>
                <a:lnTo>
                  <a:pt x="5348" y="16351"/>
                </a:lnTo>
                <a:lnTo>
                  <a:pt x="21279" y="16351"/>
                </a:lnTo>
                <a:cubicBezTo>
                  <a:pt x="21457" y="16351"/>
                  <a:pt x="21600" y="15984"/>
                  <a:pt x="21600" y="15532"/>
                </a:cubicBezTo>
                <a:lnTo>
                  <a:pt x="21600" y="818"/>
                </a:lnTo>
                <a:cubicBezTo>
                  <a:pt x="21600" y="367"/>
                  <a:pt x="21457" y="0"/>
                  <a:pt x="21279" y="0"/>
                </a:cubicBezTo>
                <a:lnTo>
                  <a:pt x="4290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The FileMaker fishbowl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3"/>
      <p:bldP build="whole" bldLvl="1" animBg="1" rev="0" advAuto="0" spid="192" grpId="1"/>
      <p:bldP build="whole" bldLvl="1" animBg="1" rev="0" advAuto="0" spid="19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FileMaker 1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FileMaker 19</a:t>
            </a:r>
          </a:p>
        </p:txBody>
      </p:sp>
      <p:pic>
        <p:nvPicPr>
          <p:cNvPr id="198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5176" y="4705350"/>
            <a:ext cx="7773648" cy="7112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65704" y="6018609"/>
            <a:ext cx="4852592" cy="4852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WebviewerEarth_127.png" descr="WebviewerEarth_1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24459" y="9052867"/>
            <a:ext cx="663675" cy="663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WebviewerEarth_127.png" descr="WebviewerEarth_1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11059" y="7929542"/>
            <a:ext cx="663675" cy="663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WebviewerEarth_127.png" descr="WebviewerEarth_1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92059" y="9504342"/>
            <a:ext cx="663675" cy="663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WebviewerEarth_127.png" descr="WebviewerEarth_1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87859" y="5541942"/>
            <a:ext cx="663675" cy="663675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JavaScript"/>
          <p:cNvSpPr txBox="1"/>
          <p:nvPr/>
        </p:nvSpPr>
        <p:spPr>
          <a:xfrm rot="20925795">
            <a:off x="15332679" y="4134580"/>
            <a:ext cx="5399533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JavaScript</a:t>
            </a:r>
          </a:p>
        </p:txBody>
      </p:sp>
      <p:sp>
        <p:nvSpPr>
          <p:cNvPr id="205" name="jQuery"/>
          <p:cNvSpPr txBox="1"/>
          <p:nvPr/>
        </p:nvSpPr>
        <p:spPr>
          <a:xfrm rot="807894">
            <a:off x="18651772" y="5308174"/>
            <a:ext cx="188468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jQuery</a:t>
            </a:r>
          </a:p>
        </p:txBody>
      </p:sp>
      <p:sp>
        <p:nvSpPr>
          <p:cNvPr id="206" name="d3"/>
          <p:cNvSpPr txBox="1"/>
          <p:nvPr/>
        </p:nvSpPr>
        <p:spPr>
          <a:xfrm rot="1916801">
            <a:off x="19351322" y="6590205"/>
            <a:ext cx="2708149" cy="273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400">
                <a:solidFill>
                  <a:srgbClr val="000000">
                    <a:alpha val="63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d3</a:t>
            </a:r>
          </a:p>
        </p:txBody>
      </p:sp>
      <p:sp>
        <p:nvSpPr>
          <p:cNvPr id="207" name="npm"/>
          <p:cNvSpPr txBox="1"/>
          <p:nvPr/>
        </p:nvSpPr>
        <p:spPr>
          <a:xfrm rot="21093776">
            <a:off x="15610995" y="8726345"/>
            <a:ext cx="3055621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>
                <a:solidFill>
                  <a:srgbClr val="000000">
                    <a:alpha val="63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npm</a:t>
            </a:r>
          </a:p>
        </p:txBody>
      </p:sp>
      <p:sp>
        <p:nvSpPr>
          <p:cNvPr id="208" name="node.js"/>
          <p:cNvSpPr txBox="1"/>
          <p:nvPr/>
        </p:nvSpPr>
        <p:spPr>
          <a:xfrm rot="438884">
            <a:off x="17699548" y="10223500"/>
            <a:ext cx="229362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node.js</a:t>
            </a:r>
          </a:p>
        </p:txBody>
      </p:sp>
      <p:sp>
        <p:nvSpPr>
          <p:cNvPr id="209" name="grunt"/>
          <p:cNvSpPr txBox="1"/>
          <p:nvPr/>
        </p:nvSpPr>
        <p:spPr>
          <a:xfrm rot="2746542">
            <a:off x="5613369" y="6465685"/>
            <a:ext cx="1339089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grunt</a:t>
            </a:r>
          </a:p>
        </p:txBody>
      </p:sp>
      <p:sp>
        <p:nvSpPr>
          <p:cNvPr id="210" name="gulp"/>
          <p:cNvSpPr txBox="1"/>
          <p:nvPr/>
        </p:nvSpPr>
        <p:spPr>
          <a:xfrm rot="17231656">
            <a:off x="4635221" y="6213452"/>
            <a:ext cx="110337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gulp</a:t>
            </a:r>
          </a:p>
        </p:txBody>
      </p:sp>
      <p:sp>
        <p:nvSpPr>
          <p:cNvPr id="211" name="VS-Code"/>
          <p:cNvSpPr txBox="1"/>
          <p:nvPr/>
        </p:nvSpPr>
        <p:spPr>
          <a:xfrm rot="20489740">
            <a:off x="-337" y="7390631"/>
            <a:ext cx="6135524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8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VS-Code</a:t>
            </a:r>
          </a:p>
        </p:txBody>
      </p:sp>
      <p:sp>
        <p:nvSpPr>
          <p:cNvPr id="212" name="prototype"/>
          <p:cNvSpPr txBox="1"/>
          <p:nvPr/>
        </p:nvSpPr>
        <p:spPr>
          <a:xfrm rot="18744584">
            <a:off x="3974002" y="4581059"/>
            <a:ext cx="287401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prototype</a:t>
            </a:r>
          </a:p>
        </p:txBody>
      </p:sp>
      <p:sp>
        <p:nvSpPr>
          <p:cNvPr id="213" name="HTML"/>
          <p:cNvSpPr txBox="1"/>
          <p:nvPr/>
        </p:nvSpPr>
        <p:spPr>
          <a:xfrm rot="19274030">
            <a:off x="18238739" y="3302653"/>
            <a:ext cx="121523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HTML</a:t>
            </a:r>
          </a:p>
        </p:txBody>
      </p:sp>
      <p:sp>
        <p:nvSpPr>
          <p:cNvPr id="214" name="css"/>
          <p:cNvSpPr txBox="1"/>
          <p:nvPr/>
        </p:nvSpPr>
        <p:spPr>
          <a:xfrm rot="691106">
            <a:off x="5405006" y="8650145"/>
            <a:ext cx="2821941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css</a:t>
            </a:r>
          </a:p>
        </p:txBody>
      </p:sp>
      <p:sp>
        <p:nvSpPr>
          <p:cNvPr id="215" name="ECMAScript"/>
          <p:cNvSpPr txBox="1"/>
          <p:nvPr/>
        </p:nvSpPr>
        <p:spPr>
          <a:xfrm rot="101669">
            <a:off x="20629110" y="4641168"/>
            <a:ext cx="321056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ECMAScript</a:t>
            </a:r>
          </a:p>
        </p:txBody>
      </p:sp>
      <p:sp>
        <p:nvSpPr>
          <p:cNvPr id="216" name="markup"/>
          <p:cNvSpPr txBox="1"/>
          <p:nvPr/>
        </p:nvSpPr>
        <p:spPr>
          <a:xfrm rot="19418035">
            <a:off x="16135950" y="2329357"/>
            <a:ext cx="140055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markup</a:t>
            </a:r>
          </a:p>
        </p:txBody>
      </p:sp>
      <p:sp>
        <p:nvSpPr>
          <p:cNvPr id="217" name="c3"/>
          <p:cNvSpPr txBox="1"/>
          <p:nvPr/>
        </p:nvSpPr>
        <p:spPr>
          <a:xfrm rot="19761229">
            <a:off x="20741147" y="9290049"/>
            <a:ext cx="1650874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100">
                <a:solidFill>
                  <a:srgbClr val="000000">
                    <a:alpha val="63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c3</a:t>
            </a:r>
          </a:p>
        </p:txBody>
      </p:sp>
      <p:sp>
        <p:nvSpPr>
          <p:cNvPr id="218" name="git"/>
          <p:cNvSpPr txBox="1"/>
          <p:nvPr/>
        </p:nvSpPr>
        <p:spPr>
          <a:xfrm rot="20811760">
            <a:off x="15271350" y="10414000"/>
            <a:ext cx="87757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git</a:t>
            </a:r>
          </a:p>
        </p:txBody>
      </p:sp>
      <p:sp>
        <p:nvSpPr>
          <p:cNvPr id="219" name="GitHub"/>
          <p:cNvSpPr txBox="1"/>
          <p:nvPr/>
        </p:nvSpPr>
        <p:spPr>
          <a:xfrm rot="20283666">
            <a:off x="11311690" y="12016128"/>
            <a:ext cx="195961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GitHub</a:t>
            </a:r>
          </a:p>
        </p:txBody>
      </p:sp>
      <p:pic>
        <p:nvPicPr>
          <p:cNvPr id="220" name="WebviewerEarth_127.png" descr="WebviewerEarth_1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1658" y="5827662"/>
            <a:ext cx="663676" cy="66367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function"/>
          <p:cNvSpPr txBox="1"/>
          <p:nvPr/>
        </p:nvSpPr>
        <p:spPr>
          <a:xfrm rot="18319669">
            <a:off x="7237034" y="11487150"/>
            <a:ext cx="204317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function</a:t>
            </a:r>
          </a:p>
        </p:txBody>
      </p:sp>
      <p:sp>
        <p:nvSpPr>
          <p:cNvPr id="222" name="i++"/>
          <p:cNvSpPr txBox="1"/>
          <p:nvPr/>
        </p:nvSpPr>
        <p:spPr>
          <a:xfrm rot="19664945">
            <a:off x="8606644" y="10230990"/>
            <a:ext cx="464059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i++</a:t>
            </a:r>
          </a:p>
        </p:txBody>
      </p:sp>
      <p:sp>
        <p:nvSpPr>
          <p:cNvPr id="223" name="markdown"/>
          <p:cNvSpPr txBox="1"/>
          <p:nvPr/>
        </p:nvSpPr>
        <p:spPr>
          <a:xfrm rot="20376308">
            <a:off x="2004389" y="12259264"/>
            <a:ext cx="301371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markdown</a:t>
            </a:r>
          </a:p>
        </p:txBody>
      </p:sp>
      <p:sp>
        <p:nvSpPr>
          <p:cNvPr id="224" name="SVG"/>
          <p:cNvSpPr txBox="1"/>
          <p:nvPr/>
        </p:nvSpPr>
        <p:spPr>
          <a:xfrm rot="1530859">
            <a:off x="16810520" y="5488228"/>
            <a:ext cx="1604773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SVG</a:t>
            </a:r>
          </a:p>
        </p:txBody>
      </p:sp>
      <p:sp>
        <p:nvSpPr>
          <p:cNvPr id="225" name="observable.hq"/>
          <p:cNvSpPr txBox="1"/>
          <p:nvPr/>
        </p:nvSpPr>
        <p:spPr>
          <a:xfrm rot="16580413">
            <a:off x="21608835" y="8521700"/>
            <a:ext cx="428180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observable.hq</a:t>
            </a:r>
          </a:p>
        </p:txBody>
      </p:sp>
      <p:sp>
        <p:nvSpPr>
          <p:cNvPr id="226" name="visualisation"/>
          <p:cNvSpPr txBox="1"/>
          <p:nvPr/>
        </p:nvSpPr>
        <p:spPr>
          <a:xfrm rot="2054835">
            <a:off x="18636310" y="8559800"/>
            <a:ext cx="280858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visualisation</a:t>
            </a:r>
          </a:p>
        </p:txBody>
      </p:sp>
      <p:sp>
        <p:nvSpPr>
          <p:cNvPr id="227" name="Sankey"/>
          <p:cNvSpPr txBox="1"/>
          <p:nvPr/>
        </p:nvSpPr>
        <p:spPr>
          <a:xfrm>
            <a:off x="22094135" y="10454259"/>
            <a:ext cx="1098805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Sankey</a:t>
            </a:r>
          </a:p>
        </p:txBody>
      </p:sp>
      <p:sp>
        <p:nvSpPr>
          <p:cNvPr id="228" name="pull…"/>
          <p:cNvSpPr txBox="1"/>
          <p:nvPr/>
        </p:nvSpPr>
        <p:spPr>
          <a:xfrm rot="2070511">
            <a:off x="15296820" y="11125199"/>
            <a:ext cx="2337436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pull</a:t>
            </a:r>
          </a:p>
          <a:p>
            <a: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request</a:t>
            </a:r>
          </a:p>
        </p:txBody>
      </p:sp>
      <p:sp>
        <p:nvSpPr>
          <p:cNvPr id="229" name="fork"/>
          <p:cNvSpPr txBox="1"/>
          <p:nvPr/>
        </p:nvSpPr>
        <p:spPr>
          <a:xfrm rot="1208600">
            <a:off x="13326267" y="12781914"/>
            <a:ext cx="125158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fork</a:t>
            </a:r>
          </a:p>
        </p:txBody>
      </p:sp>
      <p:sp>
        <p:nvSpPr>
          <p:cNvPr id="230" name="package.js"/>
          <p:cNvSpPr txBox="1"/>
          <p:nvPr/>
        </p:nvSpPr>
        <p:spPr>
          <a:xfrm rot="3972206">
            <a:off x="18947530" y="10408853"/>
            <a:ext cx="330962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package.js</a:t>
            </a:r>
          </a:p>
        </p:txBody>
      </p:sp>
      <p:sp>
        <p:nvSpPr>
          <p:cNvPr id="231" name="svelte"/>
          <p:cNvSpPr txBox="1"/>
          <p:nvPr/>
        </p:nvSpPr>
        <p:spPr>
          <a:xfrm rot="2545272">
            <a:off x="1054557" y="6274290"/>
            <a:ext cx="54742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svelte</a:t>
            </a:r>
          </a:p>
        </p:txBody>
      </p:sp>
      <p:sp>
        <p:nvSpPr>
          <p:cNvPr id="232" name="jslint"/>
          <p:cNvSpPr txBox="1"/>
          <p:nvPr/>
        </p:nvSpPr>
        <p:spPr>
          <a:xfrm rot="18738285">
            <a:off x="16347912" y="7950306"/>
            <a:ext cx="158178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jslint</a:t>
            </a:r>
          </a:p>
        </p:txBody>
      </p:sp>
      <p:sp>
        <p:nvSpPr>
          <p:cNvPr id="233" name="data:text/html,"/>
          <p:cNvSpPr txBox="1"/>
          <p:nvPr/>
        </p:nvSpPr>
        <p:spPr>
          <a:xfrm rot="614066">
            <a:off x="21621746" y="1898649"/>
            <a:ext cx="1952499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data:text/html,</a:t>
            </a:r>
          </a:p>
        </p:txBody>
      </p:sp>
      <p:sp>
        <p:nvSpPr>
          <p:cNvPr id="234" name="depends"/>
          <p:cNvSpPr txBox="1"/>
          <p:nvPr/>
        </p:nvSpPr>
        <p:spPr>
          <a:xfrm rot="21224546">
            <a:off x="335510" y="10723573"/>
            <a:ext cx="25781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depends</a:t>
            </a:r>
          </a:p>
        </p:txBody>
      </p:sp>
      <p:sp>
        <p:nvSpPr>
          <p:cNvPr id="235" name="this"/>
          <p:cNvSpPr txBox="1"/>
          <p:nvPr/>
        </p:nvSpPr>
        <p:spPr>
          <a:xfrm rot="3327880">
            <a:off x="7975208" y="10447909"/>
            <a:ext cx="67373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this</a:t>
            </a:r>
          </a:p>
        </p:txBody>
      </p:sp>
      <p:sp>
        <p:nvSpPr>
          <p:cNvPr id="236" name="method…"/>
          <p:cNvSpPr txBox="1"/>
          <p:nvPr/>
        </p:nvSpPr>
        <p:spPr>
          <a:xfrm rot="1086925">
            <a:off x="8423728" y="11700509"/>
            <a:ext cx="2820290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>
                <a:solidFill>
                  <a:srgbClr val="FFFFFF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method</a:t>
            </a:r>
          </a:p>
          <a:p>
            <a:pPr>
              <a:defRPr sz="5500">
                <a:solidFill>
                  <a:srgbClr val="FFFFFF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chaining</a:t>
            </a:r>
          </a:p>
        </p:txBody>
      </p:sp>
      <p:sp>
        <p:nvSpPr>
          <p:cNvPr id="237" name="mime-types"/>
          <p:cNvSpPr txBox="1"/>
          <p:nvPr/>
        </p:nvSpPr>
        <p:spPr>
          <a:xfrm rot="20786303">
            <a:off x="16005106" y="3893896"/>
            <a:ext cx="182435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mime-types</a:t>
            </a:r>
          </a:p>
        </p:txBody>
      </p:sp>
      <p:sp>
        <p:nvSpPr>
          <p:cNvPr id="238" name="jsfiddle"/>
          <p:cNvSpPr txBox="1"/>
          <p:nvPr/>
        </p:nvSpPr>
        <p:spPr>
          <a:xfrm rot="3637859">
            <a:off x="5707178" y="984976"/>
            <a:ext cx="982727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jsfiddle</a:t>
            </a:r>
          </a:p>
        </p:txBody>
      </p:sp>
      <p:sp>
        <p:nvSpPr>
          <p:cNvPr id="239" name="codepen"/>
          <p:cNvSpPr txBox="1"/>
          <p:nvPr/>
        </p:nvSpPr>
        <p:spPr>
          <a:xfrm rot="20201825">
            <a:off x="2862606" y="2297607"/>
            <a:ext cx="1781049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codepen</a:t>
            </a:r>
          </a:p>
        </p:txBody>
      </p:sp>
      <p:sp>
        <p:nvSpPr>
          <p:cNvPr id="240" name="npx"/>
          <p:cNvSpPr txBox="1"/>
          <p:nvPr/>
        </p:nvSpPr>
        <p:spPr>
          <a:xfrm rot="1547926">
            <a:off x="19427432" y="11232415"/>
            <a:ext cx="104013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000000">
                    <a:alpha val="63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npx</a:t>
            </a:r>
          </a:p>
        </p:txBody>
      </p:sp>
      <p:sp>
        <p:nvSpPr>
          <p:cNvPr id="241" name="babel"/>
          <p:cNvSpPr txBox="1"/>
          <p:nvPr/>
        </p:nvSpPr>
        <p:spPr>
          <a:xfrm rot="438884">
            <a:off x="18379382" y="12018457"/>
            <a:ext cx="3616580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>
                <a:solidFill>
                  <a:srgbClr val="000000">
                    <a:alpha val="63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babel</a:t>
            </a:r>
          </a:p>
        </p:txBody>
      </p:sp>
      <p:sp>
        <p:nvSpPr>
          <p:cNvPr id="242" name="web pack"/>
          <p:cNvSpPr txBox="1"/>
          <p:nvPr/>
        </p:nvSpPr>
        <p:spPr>
          <a:xfrm rot="438884">
            <a:off x="21354097" y="10883900"/>
            <a:ext cx="280860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web pack</a:t>
            </a:r>
          </a:p>
        </p:txBody>
      </p:sp>
      <p:sp>
        <p:nvSpPr>
          <p:cNvPr id="243" name="Array.slice"/>
          <p:cNvSpPr txBox="1"/>
          <p:nvPr/>
        </p:nvSpPr>
        <p:spPr>
          <a:xfrm rot="525167">
            <a:off x="6518224" y="12819330"/>
            <a:ext cx="24240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FFFFF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Array.slice</a:t>
            </a:r>
          </a:p>
        </p:txBody>
      </p:sp>
      <p:sp>
        <p:nvSpPr>
          <p:cNvPr id="244" name="yarn"/>
          <p:cNvSpPr txBox="1"/>
          <p:nvPr/>
        </p:nvSpPr>
        <p:spPr>
          <a:xfrm rot="19927683">
            <a:off x="16663694" y="6770908"/>
            <a:ext cx="135636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yarn</a:t>
            </a:r>
          </a:p>
        </p:txBody>
      </p:sp>
      <p:sp>
        <p:nvSpPr>
          <p:cNvPr id="245" name="CDN"/>
          <p:cNvSpPr txBox="1"/>
          <p:nvPr/>
        </p:nvSpPr>
        <p:spPr>
          <a:xfrm rot="21376967">
            <a:off x="4632874" y="1521242"/>
            <a:ext cx="2646935" cy="179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8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CDN</a:t>
            </a:r>
          </a:p>
        </p:txBody>
      </p:sp>
      <p:sp>
        <p:nvSpPr>
          <p:cNvPr id="246" name="branch"/>
          <p:cNvSpPr txBox="1"/>
          <p:nvPr/>
        </p:nvSpPr>
        <p:spPr>
          <a:xfrm rot="3860372">
            <a:off x="7935657" y="9239648"/>
            <a:ext cx="122946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branch</a:t>
            </a:r>
          </a:p>
        </p:txBody>
      </p:sp>
      <p:sp>
        <p:nvSpPr>
          <p:cNvPr id="247" name="jsdelivr"/>
          <p:cNvSpPr txBox="1"/>
          <p:nvPr/>
        </p:nvSpPr>
        <p:spPr>
          <a:xfrm rot="19722581">
            <a:off x="2756819" y="3668865"/>
            <a:ext cx="226187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jsdelivr</a:t>
            </a:r>
          </a:p>
        </p:txBody>
      </p:sp>
      <p:sp>
        <p:nvSpPr>
          <p:cNvPr id="248" name="diff"/>
          <p:cNvSpPr txBox="1"/>
          <p:nvPr/>
        </p:nvSpPr>
        <p:spPr>
          <a:xfrm>
            <a:off x="16022597" y="6143602"/>
            <a:ext cx="110299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diff</a:t>
            </a:r>
          </a:p>
        </p:txBody>
      </p:sp>
      <p:sp>
        <p:nvSpPr>
          <p:cNvPr id="249" name="jsdiff"/>
          <p:cNvSpPr txBox="1"/>
          <p:nvPr/>
        </p:nvSpPr>
        <p:spPr>
          <a:xfrm rot="21130968">
            <a:off x="17897936" y="2010192"/>
            <a:ext cx="161861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jsdiff</a:t>
            </a:r>
          </a:p>
        </p:txBody>
      </p:sp>
      <p:sp>
        <p:nvSpPr>
          <p:cNvPr id="250" name="moment"/>
          <p:cNvSpPr txBox="1"/>
          <p:nvPr/>
        </p:nvSpPr>
        <p:spPr>
          <a:xfrm rot="2049840">
            <a:off x="20890659" y="3410905"/>
            <a:ext cx="244792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moment</a:t>
            </a:r>
          </a:p>
        </p:txBody>
      </p:sp>
      <p:sp>
        <p:nvSpPr>
          <p:cNvPr id="251" name="API-Key"/>
          <p:cNvSpPr txBox="1"/>
          <p:nvPr/>
        </p:nvSpPr>
        <p:spPr>
          <a:xfrm rot="802293">
            <a:off x="8871548" y="3532460"/>
            <a:ext cx="114269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API-Key</a:t>
            </a:r>
          </a:p>
        </p:txBody>
      </p:sp>
      <p:sp>
        <p:nvSpPr>
          <p:cNvPr id="252" name="API"/>
          <p:cNvSpPr txBox="1"/>
          <p:nvPr/>
        </p:nvSpPr>
        <p:spPr>
          <a:xfrm rot="18556115">
            <a:off x="8433203" y="5177621"/>
            <a:ext cx="100012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API</a:t>
            </a:r>
          </a:p>
        </p:txBody>
      </p:sp>
      <p:sp>
        <p:nvSpPr>
          <p:cNvPr id="253" name="JSON"/>
          <p:cNvSpPr txBox="1"/>
          <p:nvPr/>
        </p:nvSpPr>
        <p:spPr>
          <a:xfrm rot="1855113">
            <a:off x="6873205" y="4525919"/>
            <a:ext cx="139446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JSON</a:t>
            </a:r>
          </a:p>
        </p:txBody>
      </p:sp>
      <p:sp>
        <p:nvSpPr>
          <p:cNvPr id="254" name="ES6"/>
          <p:cNvSpPr txBox="1"/>
          <p:nvPr/>
        </p:nvSpPr>
        <p:spPr>
          <a:xfrm rot="1916801">
            <a:off x="20630699" y="6128028"/>
            <a:ext cx="1824381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000000">
                    <a:alpha val="63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ES6</a:t>
            </a:r>
          </a:p>
        </p:txBody>
      </p:sp>
      <p:sp>
        <p:nvSpPr>
          <p:cNvPr id="255" name="CommonJS"/>
          <p:cNvSpPr txBox="1"/>
          <p:nvPr/>
        </p:nvSpPr>
        <p:spPr>
          <a:xfrm rot="1916801">
            <a:off x="21516184" y="6013736"/>
            <a:ext cx="216362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CommonJS</a:t>
            </a:r>
          </a:p>
        </p:txBody>
      </p:sp>
      <p:sp>
        <p:nvSpPr>
          <p:cNvPr id="256" name="Object"/>
          <p:cNvSpPr txBox="1"/>
          <p:nvPr/>
        </p:nvSpPr>
        <p:spPr>
          <a:xfrm rot="19894351">
            <a:off x="7207009" y="692992"/>
            <a:ext cx="192849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Object</a:t>
            </a:r>
          </a:p>
        </p:txBody>
      </p:sp>
      <p:sp>
        <p:nvSpPr>
          <p:cNvPr id="257" name="inheritance"/>
          <p:cNvSpPr txBox="1"/>
          <p:nvPr/>
        </p:nvSpPr>
        <p:spPr>
          <a:xfrm rot="20911306">
            <a:off x="9124383" y="749220"/>
            <a:ext cx="208216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inheritance</a:t>
            </a:r>
          </a:p>
        </p:txBody>
      </p:sp>
      <p:sp>
        <p:nvSpPr>
          <p:cNvPr id="258" name="short circuit…"/>
          <p:cNvSpPr txBox="1"/>
          <p:nvPr/>
        </p:nvSpPr>
        <p:spPr>
          <a:xfrm rot="1860189">
            <a:off x="15253018" y="514228"/>
            <a:ext cx="308249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short circuit</a:t>
            </a:r>
          </a:p>
          <a:p>
            <a:pPr>
              <a:defRPr sz="28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boolean operators</a:t>
            </a:r>
          </a:p>
        </p:txBody>
      </p:sp>
      <p:sp>
        <p:nvSpPr>
          <p:cNvPr id="259" name="NULL"/>
          <p:cNvSpPr txBox="1"/>
          <p:nvPr/>
        </p:nvSpPr>
        <p:spPr>
          <a:xfrm rot="1653168">
            <a:off x="13820581" y="3769005"/>
            <a:ext cx="184150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NULL</a:t>
            </a:r>
          </a:p>
        </p:txBody>
      </p:sp>
      <p:sp>
        <p:nvSpPr>
          <p:cNvPr id="260" name="==="/>
          <p:cNvSpPr txBox="1"/>
          <p:nvPr/>
        </p:nvSpPr>
        <p:spPr>
          <a:xfrm rot="19937739">
            <a:off x="17893014" y="298196"/>
            <a:ext cx="91059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===</a:t>
            </a:r>
          </a:p>
        </p:txBody>
      </p:sp>
      <p:sp>
        <p:nvSpPr>
          <p:cNvPr id="261" name="Mike…"/>
          <p:cNvSpPr txBox="1"/>
          <p:nvPr/>
        </p:nvSpPr>
        <p:spPr>
          <a:xfrm rot="20283666">
            <a:off x="21889157" y="7778779"/>
            <a:ext cx="150876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Mike</a:t>
            </a:r>
          </a:p>
          <a:p>
            <a:pPr>
              <a:defRPr sz="3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Bostock</a:t>
            </a:r>
          </a:p>
        </p:txBody>
      </p:sp>
      <p:sp>
        <p:nvSpPr>
          <p:cNvPr id="262" name="svg.selectAll"/>
          <p:cNvSpPr txBox="1"/>
          <p:nvPr/>
        </p:nvSpPr>
        <p:spPr>
          <a:xfrm rot="19927683">
            <a:off x="19738299" y="3302000"/>
            <a:ext cx="125082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svg.selectAll</a:t>
            </a:r>
          </a:p>
        </p:txBody>
      </p:sp>
      <p:sp>
        <p:nvSpPr>
          <p:cNvPr id="263" name="DOM"/>
          <p:cNvSpPr txBox="1"/>
          <p:nvPr/>
        </p:nvSpPr>
        <p:spPr>
          <a:xfrm rot="19148267">
            <a:off x="18125947" y="6638072"/>
            <a:ext cx="174650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DOM</a:t>
            </a:r>
          </a:p>
        </p:txBody>
      </p:sp>
      <p:sp>
        <p:nvSpPr>
          <p:cNvPr id="264" name="push to origin"/>
          <p:cNvSpPr txBox="1"/>
          <p:nvPr/>
        </p:nvSpPr>
        <p:spPr>
          <a:xfrm rot="1651011">
            <a:off x="16261934" y="11029918"/>
            <a:ext cx="287393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push to origin</a:t>
            </a:r>
          </a:p>
        </p:txBody>
      </p:sp>
      <p:sp>
        <p:nvSpPr>
          <p:cNvPr id="265" name="codewars"/>
          <p:cNvSpPr txBox="1"/>
          <p:nvPr/>
        </p:nvSpPr>
        <p:spPr>
          <a:xfrm rot="20201825">
            <a:off x="3990311" y="401062"/>
            <a:ext cx="196931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codewars</a:t>
            </a:r>
          </a:p>
        </p:txBody>
      </p:sp>
      <p:sp>
        <p:nvSpPr>
          <p:cNvPr id="266" name="yaml"/>
          <p:cNvSpPr txBox="1"/>
          <p:nvPr/>
        </p:nvSpPr>
        <p:spPr>
          <a:xfrm rot="5714271">
            <a:off x="15957445" y="8035263"/>
            <a:ext cx="87421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yaml</a:t>
            </a:r>
          </a:p>
        </p:txBody>
      </p:sp>
      <p:sp>
        <p:nvSpPr>
          <p:cNvPr id="267" name="data api"/>
          <p:cNvSpPr txBox="1"/>
          <p:nvPr/>
        </p:nvSpPr>
        <p:spPr>
          <a:xfrm rot="1129887">
            <a:off x="6924787" y="3639896"/>
            <a:ext cx="29679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data api</a:t>
            </a:r>
          </a:p>
        </p:txBody>
      </p:sp>
      <p:sp>
        <p:nvSpPr>
          <p:cNvPr id="268" name="HTML5"/>
          <p:cNvSpPr txBox="1"/>
          <p:nvPr/>
        </p:nvSpPr>
        <p:spPr>
          <a:xfrm rot="814054">
            <a:off x="21699937" y="2502145"/>
            <a:ext cx="2504543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HTML5</a:t>
            </a:r>
          </a:p>
        </p:txBody>
      </p:sp>
      <p:sp>
        <p:nvSpPr>
          <p:cNvPr id="269" name="setTimeout"/>
          <p:cNvSpPr txBox="1"/>
          <p:nvPr/>
        </p:nvSpPr>
        <p:spPr>
          <a:xfrm rot="21130968">
            <a:off x="20176773" y="775426"/>
            <a:ext cx="330009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setTimeout</a:t>
            </a:r>
          </a:p>
        </p:txBody>
      </p:sp>
      <p:sp>
        <p:nvSpPr>
          <p:cNvPr id="270" name="transpiler"/>
          <p:cNvSpPr txBox="1"/>
          <p:nvPr/>
        </p:nvSpPr>
        <p:spPr>
          <a:xfrm rot="3647408">
            <a:off x="16848445" y="12445151"/>
            <a:ext cx="180251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transpiler</a:t>
            </a:r>
          </a:p>
        </p:txBody>
      </p:sp>
      <p:sp>
        <p:nvSpPr>
          <p:cNvPr id="271" name="linter"/>
          <p:cNvSpPr txBox="1"/>
          <p:nvPr/>
        </p:nvSpPr>
        <p:spPr>
          <a:xfrm rot="18645264">
            <a:off x="17659453" y="8387709"/>
            <a:ext cx="103441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linter</a:t>
            </a:r>
          </a:p>
        </p:txBody>
      </p:sp>
      <p:sp>
        <p:nvSpPr>
          <p:cNvPr id="272" name="vega-lite"/>
          <p:cNvSpPr txBox="1"/>
          <p:nvPr/>
        </p:nvSpPr>
        <p:spPr>
          <a:xfrm rot="569088">
            <a:off x="21440277" y="8989427"/>
            <a:ext cx="198104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vega-lite</a:t>
            </a:r>
          </a:p>
        </p:txBody>
      </p:sp>
      <p:sp>
        <p:nvSpPr>
          <p:cNvPr id="273" name="cd"/>
          <p:cNvSpPr txBox="1"/>
          <p:nvPr/>
        </p:nvSpPr>
        <p:spPr>
          <a:xfrm rot="18001512">
            <a:off x="22024401" y="12242858"/>
            <a:ext cx="8128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cd</a:t>
            </a:r>
          </a:p>
        </p:txBody>
      </p:sp>
      <p:sp>
        <p:nvSpPr>
          <p:cNvPr id="274" name="zsh"/>
          <p:cNvSpPr txBox="1"/>
          <p:nvPr/>
        </p:nvSpPr>
        <p:spPr>
          <a:xfrm rot="438884">
            <a:off x="22587064" y="12566014"/>
            <a:ext cx="17653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zsh</a:t>
            </a:r>
          </a:p>
        </p:txBody>
      </p:sp>
      <p:sp>
        <p:nvSpPr>
          <p:cNvPr id="275" name="chmod"/>
          <p:cNvSpPr txBox="1"/>
          <p:nvPr/>
        </p:nvSpPr>
        <p:spPr>
          <a:xfrm rot="131525">
            <a:off x="23027754" y="11849086"/>
            <a:ext cx="88392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chmod</a:t>
            </a:r>
          </a:p>
        </p:txBody>
      </p:sp>
      <p:sp>
        <p:nvSpPr>
          <p:cNvPr id="276" name="Creative…"/>
          <p:cNvSpPr txBox="1"/>
          <p:nvPr/>
        </p:nvSpPr>
        <p:spPr>
          <a:xfrm rot="1128391">
            <a:off x="5227107" y="11709216"/>
            <a:ext cx="145846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Creative</a:t>
            </a:r>
          </a:p>
          <a:p>
            <a:pPr>
              <a:defRPr sz="24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Commons</a:t>
            </a:r>
          </a:p>
        </p:txBody>
      </p:sp>
      <p:sp>
        <p:nvSpPr>
          <p:cNvPr id="277" name="License"/>
          <p:cNvSpPr txBox="1"/>
          <p:nvPr/>
        </p:nvSpPr>
        <p:spPr>
          <a:xfrm rot="20376308">
            <a:off x="4093152" y="11005839"/>
            <a:ext cx="21368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License</a:t>
            </a:r>
          </a:p>
        </p:txBody>
      </p:sp>
      <p:sp>
        <p:nvSpPr>
          <p:cNvPr id="278" name="MIT"/>
          <p:cNvSpPr txBox="1"/>
          <p:nvPr/>
        </p:nvSpPr>
        <p:spPr>
          <a:xfrm rot="953829">
            <a:off x="2680679" y="11361575"/>
            <a:ext cx="99377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MIT</a:t>
            </a:r>
          </a:p>
        </p:txBody>
      </p:sp>
      <p:sp>
        <p:nvSpPr>
          <p:cNvPr id="279" name="Copyleft"/>
          <p:cNvSpPr txBox="1"/>
          <p:nvPr/>
        </p:nvSpPr>
        <p:spPr>
          <a:xfrm rot="915192">
            <a:off x="157756" y="12876480"/>
            <a:ext cx="153428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Copyleft</a:t>
            </a:r>
          </a:p>
        </p:txBody>
      </p:sp>
      <p:sp>
        <p:nvSpPr>
          <p:cNvPr id="280" name="google…"/>
          <p:cNvSpPr txBox="1"/>
          <p:nvPr/>
        </p:nvSpPr>
        <p:spPr>
          <a:xfrm rot="20148303">
            <a:off x="6865003" y="6129221"/>
            <a:ext cx="1502818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google</a:t>
            </a:r>
          </a:p>
          <a:p>
            <a:pPr>
              <a:defRPr sz="36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maps</a:t>
            </a:r>
          </a:p>
        </p:txBody>
      </p:sp>
      <p:sp>
        <p:nvSpPr>
          <p:cNvPr id="281" name="&amp;&amp;"/>
          <p:cNvSpPr txBox="1"/>
          <p:nvPr/>
        </p:nvSpPr>
        <p:spPr>
          <a:xfrm rot="2012062">
            <a:off x="15063402" y="2864095"/>
            <a:ext cx="40767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&amp;&amp;</a:t>
            </a:r>
          </a:p>
        </p:txBody>
      </p:sp>
      <p:sp>
        <p:nvSpPr>
          <p:cNvPr id="282" name="code ."/>
          <p:cNvSpPr txBox="1"/>
          <p:nvPr/>
        </p:nvSpPr>
        <p:spPr>
          <a:xfrm rot="18630302">
            <a:off x="18014" y="7291266"/>
            <a:ext cx="197675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code .</a:t>
            </a:r>
          </a:p>
        </p:txBody>
      </p:sp>
      <p:sp>
        <p:nvSpPr>
          <p:cNvPr id="283" name="module"/>
          <p:cNvSpPr txBox="1"/>
          <p:nvPr/>
        </p:nvSpPr>
        <p:spPr>
          <a:xfrm rot="316939">
            <a:off x="6159812" y="7401595"/>
            <a:ext cx="222694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module</a:t>
            </a:r>
          </a:p>
        </p:txBody>
      </p:sp>
      <p:sp>
        <p:nvSpPr>
          <p:cNvPr id="284" name="&lt;script&gt;"/>
          <p:cNvSpPr txBox="1"/>
          <p:nvPr/>
        </p:nvSpPr>
        <p:spPr>
          <a:xfrm rot="19407314">
            <a:off x="1367479" y="5010935"/>
            <a:ext cx="3932429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&lt;script&gt;</a:t>
            </a:r>
          </a:p>
        </p:txBody>
      </p:sp>
      <p:sp>
        <p:nvSpPr>
          <p:cNvPr id="285" name=".gitignore"/>
          <p:cNvSpPr txBox="1"/>
          <p:nvPr/>
        </p:nvSpPr>
        <p:spPr>
          <a:xfrm rot="17947328">
            <a:off x="13548781" y="11804466"/>
            <a:ext cx="209454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FFFFFF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.gitignore</a:t>
            </a:r>
          </a:p>
        </p:txBody>
      </p:sp>
      <p:sp>
        <p:nvSpPr>
          <p:cNvPr id="286" name="let"/>
          <p:cNvSpPr txBox="1"/>
          <p:nvPr/>
        </p:nvSpPr>
        <p:spPr>
          <a:xfrm rot="20720596">
            <a:off x="13681796" y="2865021"/>
            <a:ext cx="6992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let</a:t>
            </a:r>
          </a:p>
        </p:txBody>
      </p:sp>
      <p:sp>
        <p:nvSpPr>
          <p:cNvPr id="287" name="grid"/>
          <p:cNvSpPr txBox="1"/>
          <p:nvPr/>
        </p:nvSpPr>
        <p:spPr>
          <a:xfrm rot="280567">
            <a:off x="2049676" y="9127988"/>
            <a:ext cx="122745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grid</a:t>
            </a:r>
          </a:p>
        </p:txBody>
      </p:sp>
      <p:sp>
        <p:nvSpPr>
          <p:cNvPr id="288" name="bundle.js"/>
          <p:cNvSpPr txBox="1"/>
          <p:nvPr/>
        </p:nvSpPr>
        <p:spPr>
          <a:xfrm rot="20757825">
            <a:off x="2615349" y="6613545"/>
            <a:ext cx="196629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bundle.js</a:t>
            </a:r>
          </a:p>
        </p:txBody>
      </p:sp>
      <p:sp>
        <p:nvSpPr>
          <p:cNvPr id="289" name="freecodecamp"/>
          <p:cNvSpPr txBox="1"/>
          <p:nvPr/>
        </p:nvSpPr>
        <p:spPr>
          <a:xfrm rot="21174913">
            <a:off x="3609282" y="1391828"/>
            <a:ext cx="217836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freecodecamp</a:t>
            </a:r>
          </a:p>
        </p:txBody>
      </p:sp>
      <p:sp>
        <p:nvSpPr>
          <p:cNvPr id="290" name="tableau"/>
          <p:cNvSpPr txBox="1"/>
          <p:nvPr/>
        </p:nvSpPr>
        <p:spPr>
          <a:xfrm rot="19368276">
            <a:off x="18200433" y="688640"/>
            <a:ext cx="229362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tableau</a:t>
            </a:r>
          </a:p>
        </p:txBody>
      </p:sp>
      <p:sp>
        <p:nvSpPr>
          <p:cNvPr id="291" name="vizhub"/>
          <p:cNvSpPr txBox="1"/>
          <p:nvPr/>
        </p:nvSpPr>
        <p:spPr>
          <a:xfrm rot="153541">
            <a:off x="20918390" y="268248"/>
            <a:ext cx="125806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vizhub</a:t>
            </a:r>
          </a:p>
        </p:txBody>
      </p:sp>
      <p:sp>
        <p:nvSpPr>
          <p:cNvPr id="292" name="map"/>
          <p:cNvSpPr txBox="1"/>
          <p:nvPr/>
        </p:nvSpPr>
        <p:spPr>
          <a:xfrm rot="787430">
            <a:off x="11504724" y="537845"/>
            <a:ext cx="182118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map</a:t>
            </a:r>
          </a:p>
        </p:txBody>
      </p:sp>
      <p:sp>
        <p:nvSpPr>
          <p:cNvPr id="293" name="reduce"/>
          <p:cNvSpPr txBox="1"/>
          <p:nvPr/>
        </p:nvSpPr>
        <p:spPr>
          <a:xfrm rot="18381341">
            <a:off x="13341723" y="478825"/>
            <a:ext cx="130530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reduce</a:t>
            </a:r>
          </a:p>
        </p:txBody>
      </p:sp>
      <p:sp>
        <p:nvSpPr>
          <p:cNvPr id="294" name="=&gt;"/>
          <p:cNvSpPr txBox="1"/>
          <p:nvPr/>
        </p:nvSpPr>
        <p:spPr>
          <a:xfrm rot="1597538">
            <a:off x="14510196" y="537845"/>
            <a:ext cx="10922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=&gt;</a:t>
            </a:r>
          </a:p>
        </p:txBody>
      </p:sp>
      <p:sp>
        <p:nvSpPr>
          <p:cNvPr id="295" name="selection.join"/>
          <p:cNvSpPr txBox="1"/>
          <p:nvPr/>
        </p:nvSpPr>
        <p:spPr>
          <a:xfrm rot="19120994">
            <a:off x="12103602" y="12143128"/>
            <a:ext cx="266974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FFFFF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selection.join</a:t>
            </a:r>
          </a:p>
        </p:txBody>
      </p:sp>
      <p:sp>
        <p:nvSpPr>
          <p:cNvPr id="296" name="data…"/>
          <p:cNvSpPr txBox="1"/>
          <p:nvPr/>
        </p:nvSpPr>
        <p:spPr>
          <a:xfrm rot="20962053">
            <a:off x="6536633" y="10872489"/>
            <a:ext cx="147330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data</a:t>
            </a:r>
          </a:p>
          <a:p>
            <a:pPr>
              <a:defRPr sz="32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binding</a:t>
            </a:r>
          </a:p>
        </p:txBody>
      </p:sp>
      <p:sp>
        <p:nvSpPr>
          <p:cNvPr id="297" name="SVG…"/>
          <p:cNvSpPr txBox="1"/>
          <p:nvPr/>
        </p:nvSpPr>
        <p:spPr>
          <a:xfrm rot="19601843">
            <a:off x="18274912" y="6170292"/>
            <a:ext cx="77089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SVG</a:t>
            </a:r>
          </a:p>
          <a:p>
            <a:pPr>
              <a:defRPr sz="2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paths</a:t>
            </a:r>
          </a:p>
        </p:txBody>
      </p:sp>
      <p:sp>
        <p:nvSpPr>
          <p:cNvPr id="298" name="CSS…"/>
          <p:cNvSpPr txBox="1"/>
          <p:nvPr/>
        </p:nvSpPr>
        <p:spPr>
          <a:xfrm rot="21383994">
            <a:off x="6146269" y="8260020"/>
            <a:ext cx="190937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CSS</a:t>
            </a:r>
          </a:p>
          <a:p>
            <a:pPr>
              <a:defRPr sz="28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--variables</a:t>
            </a:r>
          </a:p>
        </p:txBody>
      </p:sp>
      <p:sp>
        <p:nvSpPr>
          <p:cNvPr id="299" name="CSS preprocessor"/>
          <p:cNvSpPr txBox="1"/>
          <p:nvPr/>
        </p:nvSpPr>
        <p:spPr>
          <a:xfrm rot="274827">
            <a:off x="5203286" y="10359296"/>
            <a:ext cx="215925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CSS preprocessor</a:t>
            </a:r>
          </a:p>
        </p:txBody>
      </p:sp>
      <p:sp>
        <p:nvSpPr>
          <p:cNvPr id="300" name="SASS"/>
          <p:cNvSpPr txBox="1"/>
          <p:nvPr/>
        </p:nvSpPr>
        <p:spPr>
          <a:xfrm rot="20792961">
            <a:off x="4307560" y="10615500"/>
            <a:ext cx="78181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SASS</a:t>
            </a:r>
          </a:p>
        </p:txBody>
      </p:sp>
      <p:sp>
        <p:nvSpPr>
          <p:cNvPr id="301" name="terminal"/>
          <p:cNvSpPr txBox="1"/>
          <p:nvPr/>
        </p:nvSpPr>
        <p:spPr>
          <a:xfrm rot="153541">
            <a:off x="21419099" y="11595473"/>
            <a:ext cx="155638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terminal</a:t>
            </a:r>
          </a:p>
        </p:txBody>
      </p:sp>
      <p:sp>
        <p:nvSpPr>
          <p:cNvPr id="302" name="open-source"/>
          <p:cNvSpPr txBox="1"/>
          <p:nvPr/>
        </p:nvSpPr>
        <p:spPr>
          <a:xfrm rot="1455465">
            <a:off x="9257490" y="11302265"/>
            <a:ext cx="259283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FFFFFF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open-source</a:t>
            </a:r>
          </a:p>
        </p:txBody>
      </p:sp>
      <p:sp>
        <p:nvSpPr>
          <p:cNvPr id="303" name="flexbox"/>
          <p:cNvSpPr txBox="1"/>
          <p:nvPr/>
        </p:nvSpPr>
        <p:spPr>
          <a:xfrm rot="41863">
            <a:off x="3666968" y="8622787"/>
            <a:ext cx="181203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flexbox</a:t>
            </a:r>
          </a:p>
        </p:txBody>
      </p:sp>
      <p:sp>
        <p:nvSpPr>
          <p:cNvPr id="304" name="literal…"/>
          <p:cNvSpPr txBox="1"/>
          <p:nvPr/>
        </p:nvSpPr>
        <p:spPr>
          <a:xfrm rot="2215710">
            <a:off x="5535037" y="12819595"/>
            <a:ext cx="80581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literal</a:t>
            </a:r>
          </a:p>
          <a:p>
            <a:pPr>
              <a:defRPr sz="18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syntax</a:t>
            </a:r>
          </a:p>
        </p:txBody>
      </p:sp>
      <p:sp>
        <p:nvSpPr>
          <p:cNvPr id="305" name="build…"/>
          <p:cNvSpPr txBox="1"/>
          <p:nvPr/>
        </p:nvSpPr>
        <p:spPr>
          <a:xfrm rot="20601317">
            <a:off x="1285817" y="4586339"/>
            <a:ext cx="1540257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build</a:t>
            </a:r>
          </a:p>
          <a:p>
            <a:pPr>
              <a:defRPr sz="35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scripts</a:t>
            </a:r>
          </a:p>
        </p:txBody>
      </p:sp>
      <p:sp>
        <p:nvSpPr>
          <p:cNvPr id="306" name="json-schema"/>
          <p:cNvSpPr txBox="1"/>
          <p:nvPr/>
        </p:nvSpPr>
        <p:spPr>
          <a:xfrm rot="793048">
            <a:off x="5849614" y="5334785"/>
            <a:ext cx="266451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json-schema</a:t>
            </a:r>
          </a:p>
        </p:txBody>
      </p:sp>
      <p:sp>
        <p:nvSpPr>
          <p:cNvPr id="307" name="dependency…"/>
          <p:cNvSpPr txBox="1"/>
          <p:nvPr/>
        </p:nvSpPr>
        <p:spPr>
          <a:xfrm rot="20009940">
            <a:off x="379928" y="12008653"/>
            <a:ext cx="150114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dependency</a:t>
            </a:r>
          </a:p>
          <a:p>
            <a:pPr>
              <a:defRPr sz="2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hell</a:t>
            </a:r>
          </a:p>
        </p:txBody>
      </p:sp>
      <p:sp>
        <p:nvSpPr>
          <p:cNvPr id="308" name="open…"/>
          <p:cNvSpPr txBox="1"/>
          <p:nvPr/>
        </p:nvSpPr>
        <p:spPr>
          <a:xfrm rot="21273719">
            <a:off x="10177568" y="2400300"/>
            <a:ext cx="3530728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open</a:t>
            </a:r>
          </a:p>
          <a:p>
            <a:pPr>
              <a:defRPr sz="7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platform</a:t>
            </a:r>
          </a:p>
        </p:txBody>
      </p:sp>
      <p:sp>
        <p:nvSpPr>
          <p:cNvPr id="309" name="tiny MCE"/>
          <p:cNvSpPr txBox="1"/>
          <p:nvPr/>
        </p:nvSpPr>
        <p:spPr>
          <a:xfrm rot="20376308">
            <a:off x="3307468" y="12990452"/>
            <a:ext cx="12490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tiny MCE</a:t>
            </a:r>
          </a:p>
        </p:txBody>
      </p:sp>
      <p:sp>
        <p:nvSpPr>
          <p:cNvPr id="310" name="responsive…"/>
          <p:cNvSpPr txBox="1"/>
          <p:nvPr/>
        </p:nvSpPr>
        <p:spPr>
          <a:xfrm rot="20863607">
            <a:off x="3040863" y="9603811"/>
            <a:ext cx="215971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responsive</a:t>
            </a:r>
          </a:p>
          <a:p>
            <a:pPr>
              <a:defRPr sz="32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design</a:t>
            </a:r>
          </a:p>
        </p:txBody>
      </p:sp>
      <p:sp>
        <p:nvSpPr>
          <p:cNvPr id="311" name="mermaid-js"/>
          <p:cNvSpPr txBox="1"/>
          <p:nvPr/>
        </p:nvSpPr>
        <p:spPr>
          <a:xfrm rot="20555376">
            <a:off x="5011594" y="3421060"/>
            <a:ext cx="168981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mermaid-js</a:t>
            </a:r>
          </a:p>
        </p:txBody>
      </p:sp>
      <p:sp>
        <p:nvSpPr>
          <p:cNvPr id="312" name="functional programming"/>
          <p:cNvSpPr txBox="1"/>
          <p:nvPr/>
        </p:nvSpPr>
        <p:spPr>
          <a:xfrm rot="21361670">
            <a:off x="9471835" y="163317"/>
            <a:ext cx="288950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functional programming</a:t>
            </a:r>
          </a:p>
        </p:txBody>
      </p:sp>
      <p:sp>
        <p:nvSpPr>
          <p:cNvPr id="313" name="object-oriented…"/>
          <p:cNvSpPr txBox="1"/>
          <p:nvPr/>
        </p:nvSpPr>
        <p:spPr>
          <a:xfrm rot="21361670">
            <a:off x="6230767" y="192048"/>
            <a:ext cx="190220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object-oriented</a:t>
            </a:r>
          </a:p>
          <a:p>
            <a:pPr>
              <a:defRPr sz="2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programming</a:t>
            </a:r>
          </a:p>
        </p:txBody>
      </p:sp>
      <p:sp>
        <p:nvSpPr>
          <p:cNvPr id="314" name="filter"/>
          <p:cNvSpPr txBox="1"/>
          <p:nvPr/>
        </p:nvSpPr>
        <p:spPr>
          <a:xfrm rot="165793">
            <a:off x="12735245" y="150617"/>
            <a:ext cx="107635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filter</a:t>
            </a:r>
          </a:p>
        </p:txBody>
      </p:sp>
      <p:sp>
        <p:nvSpPr>
          <p:cNvPr id="315" name="AJAX"/>
          <p:cNvSpPr txBox="1"/>
          <p:nvPr/>
        </p:nvSpPr>
        <p:spPr>
          <a:xfrm rot="20756585">
            <a:off x="9443090" y="2890421"/>
            <a:ext cx="920040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AJAX</a:t>
            </a:r>
          </a:p>
        </p:txBody>
      </p:sp>
      <p:sp>
        <p:nvSpPr>
          <p:cNvPr id="316" name="Rest"/>
          <p:cNvSpPr txBox="1"/>
          <p:nvPr/>
        </p:nvSpPr>
        <p:spPr>
          <a:xfrm rot="20807580">
            <a:off x="2630430" y="222845"/>
            <a:ext cx="140652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Rest</a:t>
            </a:r>
          </a:p>
        </p:txBody>
      </p:sp>
      <p:sp>
        <p:nvSpPr>
          <p:cNvPr id="317" name="http"/>
          <p:cNvSpPr txBox="1"/>
          <p:nvPr/>
        </p:nvSpPr>
        <p:spPr>
          <a:xfrm rot="20807580">
            <a:off x="7099643" y="2643258"/>
            <a:ext cx="12954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http</a:t>
            </a:r>
          </a:p>
        </p:txBody>
      </p:sp>
      <p:sp>
        <p:nvSpPr>
          <p:cNvPr id="318" name="Mozilla"/>
          <p:cNvSpPr txBox="1"/>
          <p:nvPr/>
        </p:nvSpPr>
        <p:spPr>
          <a:xfrm rot="20201825">
            <a:off x="3024315" y="3045618"/>
            <a:ext cx="145763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Mozilla</a:t>
            </a:r>
          </a:p>
        </p:txBody>
      </p:sp>
      <p:sp>
        <p:nvSpPr>
          <p:cNvPr id="319" name="repo"/>
          <p:cNvSpPr txBox="1"/>
          <p:nvPr/>
        </p:nvSpPr>
        <p:spPr>
          <a:xfrm rot="21273719">
            <a:off x="14675858" y="12488057"/>
            <a:ext cx="1906525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FFFF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repo</a:t>
            </a:r>
          </a:p>
        </p:txBody>
      </p:sp>
      <p:sp>
        <p:nvSpPr>
          <p:cNvPr id="320" name="IIFE (Immediately Invoked Function Expression"/>
          <p:cNvSpPr txBox="1"/>
          <p:nvPr/>
        </p:nvSpPr>
        <p:spPr>
          <a:xfrm rot="20986871">
            <a:off x="14732044" y="3059110"/>
            <a:ext cx="5526787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IIFE (Immediately Invoked Function Expression</a:t>
            </a:r>
          </a:p>
        </p:txBody>
      </p:sp>
      <p:sp>
        <p:nvSpPr>
          <p:cNvPr id="321" name="less"/>
          <p:cNvSpPr txBox="1"/>
          <p:nvPr/>
        </p:nvSpPr>
        <p:spPr>
          <a:xfrm rot="832720">
            <a:off x="3326981" y="10812478"/>
            <a:ext cx="85229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less</a:t>
            </a:r>
          </a:p>
        </p:txBody>
      </p:sp>
      <p:sp>
        <p:nvSpPr>
          <p:cNvPr id="322" name="GNU"/>
          <p:cNvSpPr txBox="1"/>
          <p:nvPr/>
        </p:nvSpPr>
        <p:spPr>
          <a:xfrm rot="20796940">
            <a:off x="1919490" y="12097776"/>
            <a:ext cx="75819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GNU</a:t>
            </a:r>
          </a:p>
        </p:txBody>
      </p:sp>
      <p:sp>
        <p:nvSpPr>
          <p:cNvPr id="323" name="bubble event"/>
          <p:cNvSpPr txBox="1"/>
          <p:nvPr/>
        </p:nvSpPr>
        <p:spPr>
          <a:xfrm rot="280567">
            <a:off x="1018121" y="9890286"/>
            <a:ext cx="163195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bubble event</a:t>
            </a:r>
          </a:p>
        </p:txBody>
      </p:sp>
      <p:sp>
        <p:nvSpPr>
          <p:cNvPr id="324" name="behaviour"/>
          <p:cNvSpPr txBox="1"/>
          <p:nvPr/>
        </p:nvSpPr>
        <p:spPr>
          <a:xfrm rot="21422208">
            <a:off x="377361" y="10359296"/>
            <a:ext cx="125806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behaviour</a:t>
            </a:r>
          </a:p>
        </p:txBody>
      </p:sp>
      <p:sp>
        <p:nvSpPr>
          <p:cNvPr id="325" name="widget"/>
          <p:cNvSpPr txBox="1"/>
          <p:nvPr/>
        </p:nvSpPr>
        <p:spPr>
          <a:xfrm rot="18376747">
            <a:off x="870567" y="3346639"/>
            <a:ext cx="2169288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widget</a:t>
            </a:r>
          </a:p>
        </p:txBody>
      </p:sp>
      <p:sp>
        <p:nvSpPr>
          <p:cNvPr id="326" name="Carafe.FM"/>
          <p:cNvSpPr txBox="1"/>
          <p:nvPr/>
        </p:nvSpPr>
        <p:spPr>
          <a:xfrm rot="31033">
            <a:off x="104754" y="1344841"/>
            <a:ext cx="319957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Carafe.FM</a:t>
            </a:r>
          </a:p>
        </p:txBody>
      </p:sp>
      <p:sp>
        <p:nvSpPr>
          <p:cNvPr id="327" name="Widget-Studio"/>
          <p:cNvSpPr txBox="1"/>
          <p:nvPr/>
        </p:nvSpPr>
        <p:spPr>
          <a:xfrm rot="20757825">
            <a:off x="97392" y="2439086"/>
            <a:ext cx="281218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Widget-Studio</a:t>
            </a:r>
          </a:p>
        </p:txBody>
      </p:sp>
      <p:sp>
        <p:nvSpPr>
          <p:cNvPr id="328" name="myMateJSON"/>
          <p:cNvSpPr txBox="1"/>
          <p:nvPr/>
        </p:nvSpPr>
        <p:spPr>
          <a:xfrm rot="16748324">
            <a:off x="-1409745" y="5003175"/>
            <a:ext cx="3911347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myMateJSON</a:t>
            </a:r>
          </a:p>
        </p:txBody>
      </p:sp>
      <p:sp>
        <p:nvSpPr>
          <p:cNvPr id="329" name="$(…)"/>
          <p:cNvSpPr txBox="1"/>
          <p:nvPr/>
        </p:nvSpPr>
        <p:spPr>
          <a:xfrm rot="1550365">
            <a:off x="19958679" y="1975333"/>
            <a:ext cx="138836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$(…)</a:t>
            </a:r>
          </a:p>
        </p:txBody>
      </p:sp>
      <p:sp>
        <p:nvSpPr>
          <p:cNvPr id="330" name="Quill"/>
          <p:cNvSpPr txBox="1"/>
          <p:nvPr/>
        </p:nvSpPr>
        <p:spPr>
          <a:xfrm rot="17202427">
            <a:off x="4563787" y="12844730"/>
            <a:ext cx="99485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000000">
                    <a:alpha val="0"/>
                  </a:srgbClr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Quill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Class="entr" nodeType="afterEffect" presetSubtype="2" presetID="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8" presetID="2" grpId="4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"/>
                            </p:stCondLst>
                            <p:childTnLst>
                              <p:par>
                                <p:cTn id="26" presetClass="entr" nodeType="afterEffect" presetSubtype="2" presetID="2" grpId="5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Class="entr" nodeType="afterEffect" presetSubtype="8" presetID="2" grpId="6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5"/>
      <p:bldP build="whole" bldLvl="1" animBg="1" rev="0" advAuto="0" spid="308" grpId="1"/>
      <p:bldP build="whole" bldLvl="1" animBg="1" rev="0" advAuto="0" spid="201" grpId="6"/>
      <p:bldP build="whole" bldLvl="1" animBg="1" rev="0" advAuto="0" spid="200" grpId="3"/>
      <p:bldP build="whole" bldLvl="1" animBg="1" rev="0" advAuto="0" spid="202" grpId="4"/>
      <p:bldP build="whole" bldLvl="1" animBg="1" rev="0" advAuto="0" spid="22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FileMaker 1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FileMaker 19</a:t>
            </a:r>
          </a:p>
        </p:txBody>
      </p:sp>
      <p:pic>
        <p:nvPicPr>
          <p:cNvPr id="333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5176" y="4705350"/>
            <a:ext cx="7773648" cy="7112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65704" y="6018609"/>
            <a:ext cx="4852592" cy="4852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WebviewerEarth_127.png" descr="WebviewerEarth_1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24459" y="9052867"/>
            <a:ext cx="663675" cy="663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WebviewerEarth_127.png" descr="WebviewerEarth_1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11059" y="7929542"/>
            <a:ext cx="663675" cy="663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WebviewerEarth_127.png" descr="WebviewerEarth_1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92059" y="9504342"/>
            <a:ext cx="663675" cy="663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WebviewerEarth_127.png" descr="WebviewerEarth_1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87859" y="5541942"/>
            <a:ext cx="663675" cy="663675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JavaScript"/>
          <p:cNvSpPr txBox="1"/>
          <p:nvPr/>
        </p:nvSpPr>
        <p:spPr>
          <a:xfrm rot="20925795">
            <a:off x="15332679" y="4134580"/>
            <a:ext cx="5399533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JavaScript</a:t>
            </a:r>
          </a:p>
        </p:txBody>
      </p:sp>
      <p:sp>
        <p:nvSpPr>
          <p:cNvPr id="340" name="jQuery"/>
          <p:cNvSpPr txBox="1"/>
          <p:nvPr/>
        </p:nvSpPr>
        <p:spPr>
          <a:xfrm rot="807894">
            <a:off x="18651772" y="5308174"/>
            <a:ext cx="188468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jQuery</a:t>
            </a:r>
          </a:p>
        </p:txBody>
      </p:sp>
      <p:sp>
        <p:nvSpPr>
          <p:cNvPr id="341" name="d3"/>
          <p:cNvSpPr txBox="1"/>
          <p:nvPr/>
        </p:nvSpPr>
        <p:spPr>
          <a:xfrm rot="1916801">
            <a:off x="19351322" y="6590205"/>
            <a:ext cx="2708149" cy="273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d3</a:t>
            </a:r>
          </a:p>
        </p:txBody>
      </p:sp>
      <p:sp>
        <p:nvSpPr>
          <p:cNvPr id="342" name="npm"/>
          <p:cNvSpPr txBox="1"/>
          <p:nvPr/>
        </p:nvSpPr>
        <p:spPr>
          <a:xfrm rot="21093776">
            <a:off x="15610995" y="8726345"/>
            <a:ext cx="3055621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npm</a:t>
            </a:r>
          </a:p>
        </p:txBody>
      </p:sp>
      <p:sp>
        <p:nvSpPr>
          <p:cNvPr id="343" name="node.js"/>
          <p:cNvSpPr txBox="1"/>
          <p:nvPr/>
        </p:nvSpPr>
        <p:spPr>
          <a:xfrm rot="438884">
            <a:off x="17699548" y="10223500"/>
            <a:ext cx="229362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node.js</a:t>
            </a:r>
          </a:p>
        </p:txBody>
      </p:sp>
      <p:sp>
        <p:nvSpPr>
          <p:cNvPr id="344" name="grunt"/>
          <p:cNvSpPr txBox="1"/>
          <p:nvPr/>
        </p:nvSpPr>
        <p:spPr>
          <a:xfrm rot="2746542">
            <a:off x="5613369" y="6465685"/>
            <a:ext cx="1339089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grunt</a:t>
            </a:r>
          </a:p>
        </p:txBody>
      </p:sp>
      <p:sp>
        <p:nvSpPr>
          <p:cNvPr id="345" name="gulp"/>
          <p:cNvSpPr txBox="1"/>
          <p:nvPr/>
        </p:nvSpPr>
        <p:spPr>
          <a:xfrm rot="17231656">
            <a:off x="4635221" y="6213452"/>
            <a:ext cx="110337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gulp</a:t>
            </a:r>
          </a:p>
        </p:txBody>
      </p:sp>
      <p:sp>
        <p:nvSpPr>
          <p:cNvPr id="346" name="VS-Code"/>
          <p:cNvSpPr txBox="1"/>
          <p:nvPr/>
        </p:nvSpPr>
        <p:spPr>
          <a:xfrm rot="20489740">
            <a:off x="-337" y="7390631"/>
            <a:ext cx="6135524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8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VS-Code</a:t>
            </a:r>
          </a:p>
        </p:txBody>
      </p:sp>
      <p:sp>
        <p:nvSpPr>
          <p:cNvPr id="347" name="prototype"/>
          <p:cNvSpPr txBox="1"/>
          <p:nvPr/>
        </p:nvSpPr>
        <p:spPr>
          <a:xfrm rot="18744584">
            <a:off x="3974002" y="4581059"/>
            <a:ext cx="287401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prototype</a:t>
            </a:r>
          </a:p>
        </p:txBody>
      </p:sp>
      <p:sp>
        <p:nvSpPr>
          <p:cNvPr id="348" name="HTML"/>
          <p:cNvSpPr txBox="1"/>
          <p:nvPr/>
        </p:nvSpPr>
        <p:spPr>
          <a:xfrm rot="19274030">
            <a:off x="18238739" y="3302653"/>
            <a:ext cx="121523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HTML</a:t>
            </a:r>
          </a:p>
        </p:txBody>
      </p:sp>
      <p:sp>
        <p:nvSpPr>
          <p:cNvPr id="349" name="css"/>
          <p:cNvSpPr txBox="1"/>
          <p:nvPr/>
        </p:nvSpPr>
        <p:spPr>
          <a:xfrm rot="691106">
            <a:off x="5405006" y="8650145"/>
            <a:ext cx="2821941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css</a:t>
            </a:r>
          </a:p>
        </p:txBody>
      </p:sp>
      <p:sp>
        <p:nvSpPr>
          <p:cNvPr id="350" name="ECMAScript"/>
          <p:cNvSpPr txBox="1"/>
          <p:nvPr/>
        </p:nvSpPr>
        <p:spPr>
          <a:xfrm rot="101669">
            <a:off x="20629110" y="4641168"/>
            <a:ext cx="321056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ECMAScript</a:t>
            </a:r>
          </a:p>
        </p:txBody>
      </p:sp>
      <p:sp>
        <p:nvSpPr>
          <p:cNvPr id="351" name="markup"/>
          <p:cNvSpPr txBox="1"/>
          <p:nvPr/>
        </p:nvSpPr>
        <p:spPr>
          <a:xfrm rot="19418035">
            <a:off x="16135950" y="2329357"/>
            <a:ext cx="140055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markup</a:t>
            </a:r>
          </a:p>
        </p:txBody>
      </p:sp>
      <p:sp>
        <p:nvSpPr>
          <p:cNvPr id="352" name="c3"/>
          <p:cNvSpPr txBox="1"/>
          <p:nvPr/>
        </p:nvSpPr>
        <p:spPr>
          <a:xfrm rot="19761229">
            <a:off x="20741147" y="9290049"/>
            <a:ext cx="1650874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1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c3</a:t>
            </a:r>
          </a:p>
        </p:txBody>
      </p:sp>
      <p:sp>
        <p:nvSpPr>
          <p:cNvPr id="353" name="git"/>
          <p:cNvSpPr txBox="1"/>
          <p:nvPr/>
        </p:nvSpPr>
        <p:spPr>
          <a:xfrm rot="20811760">
            <a:off x="15271350" y="10414000"/>
            <a:ext cx="87757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git</a:t>
            </a:r>
          </a:p>
        </p:txBody>
      </p:sp>
      <p:sp>
        <p:nvSpPr>
          <p:cNvPr id="354" name="GitHub"/>
          <p:cNvSpPr txBox="1"/>
          <p:nvPr/>
        </p:nvSpPr>
        <p:spPr>
          <a:xfrm rot="20283666">
            <a:off x="11311690" y="12016128"/>
            <a:ext cx="195961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GitHub</a:t>
            </a:r>
          </a:p>
        </p:txBody>
      </p:sp>
      <p:pic>
        <p:nvPicPr>
          <p:cNvPr id="355" name="WebviewerEarth_127.png" descr="WebviewerEarth_1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1658" y="5827662"/>
            <a:ext cx="663676" cy="663676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function"/>
          <p:cNvSpPr txBox="1"/>
          <p:nvPr/>
        </p:nvSpPr>
        <p:spPr>
          <a:xfrm rot="18319669">
            <a:off x="7237034" y="11487150"/>
            <a:ext cx="204317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function</a:t>
            </a:r>
          </a:p>
        </p:txBody>
      </p:sp>
      <p:sp>
        <p:nvSpPr>
          <p:cNvPr id="357" name="i++"/>
          <p:cNvSpPr txBox="1"/>
          <p:nvPr/>
        </p:nvSpPr>
        <p:spPr>
          <a:xfrm rot="19664945">
            <a:off x="8606644" y="10230990"/>
            <a:ext cx="464059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i++</a:t>
            </a:r>
          </a:p>
        </p:txBody>
      </p:sp>
      <p:sp>
        <p:nvSpPr>
          <p:cNvPr id="358" name="markdown"/>
          <p:cNvSpPr txBox="1"/>
          <p:nvPr/>
        </p:nvSpPr>
        <p:spPr>
          <a:xfrm rot="20376308">
            <a:off x="2004389" y="12259264"/>
            <a:ext cx="301371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markdown</a:t>
            </a:r>
          </a:p>
        </p:txBody>
      </p:sp>
      <p:sp>
        <p:nvSpPr>
          <p:cNvPr id="359" name="SVG"/>
          <p:cNvSpPr txBox="1"/>
          <p:nvPr/>
        </p:nvSpPr>
        <p:spPr>
          <a:xfrm rot="1530859">
            <a:off x="16810520" y="5488228"/>
            <a:ext cx="1604773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SVG</a:t>
            </a:r>
          </a:p>
        </p:txBody>
      </p:sp>
      <p:sp>
        <p:nvSpPr>
          <p:cNvPr id="360" name="observable.hq"/>
          <p:cNvSpPr txBox="1"/>
          <p:nvPr/>
        </p:nvSpPr>
        <p:spPr>
          <a:xfrm rot="16580413">
            <a:off x="21608835" y="8521700"/>
            <a:ext cx="428180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observable.hq</a:t>
            </a:r>
          </a:p>
        </p:txBody>
      </p:sp>
      <p:sp>
        <p:nvSpPr>
          <p:cNvPr id="361" name="visualisation"/>
          <p:cNvSpPr txBox="1"/>
          <p:nvPr/>
        </p:nvSpPr>
        <p:spPr>
          <a:xfrm rot="2054835">
            <a:off x="18636310" y="8559800"/>
            <a:ext cx="280858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visualisation</a:t>
            </a:r>
          </a:p>
        </p:txBody>
      </p:sp>
      <p:sp>
        <p:nvSpPr>
          <p:cNvPr id="362" name="Sankey"/>
          <p:cNvSpPr txBox="1"/>
          <p:nvPr/>
        </p:nvSpPr>
        <p:spPr>
          <a:xfrm>
            <a:off x="22094135" y="10454259"/>
            <a:ext cx="1098805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Sankey</a:t>
            </a:r>
          </a:p>
        </p:txBody>
      </p:sp>
      <p:sp>
        <p:nvSpPr>
          <p:cNvPr id="363" name="pull…"/>
          <p:cNvSpPr txBox="1"/>
          <p:nvPr/>
        </p:nvSpPr>
        <p:spPr>
          <a:xfrm rot="2070511">
            <a:off x="15296820" y="11125199"/>
            <a:ext cx="2337436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pull</a:t>
            </a:r>
          </a:p>
          <a:p>
            <a: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request</a:t>
            </a:r>
          </a:p>
        </p:txBody>
      </p:sp>
      <p:sp>
        <p:nvSpPr>
          <p:cNvPr id="364" name="fork"/>
          <p:cNvSpPr txBox="1"/>
          <p:nvPr/>
        </p:nvSpPr>
        <p:spPr>
          <a:xfrm rot="1208600">
            <a:off x="13326267" y="12781914"/>
            <a:ext cx="125158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fork</a:t>
            </a:r>
          </a:p>
        </p:txBody>
      </p:sp>
      <p:sp>
        <p:nvSpPr>
          <p:cNvPr id="365" name="package.js"/>
          <p:cNvSpPr txBox="1"/>
          <p:nvPr/>
        </p:nvSpPr>
        <p:spPr>
          <a:xfrm rot="3972206">
            <a:off x="18947530" y="10408853"/>
            <a:ext cx="330962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package.js</a:t>
            </a:r>
          </a:p>
        </p:txBody>
      </p:sp>
      <p:sp>
        <p:nvSpPr>
          <p:cNvPr id="366" name="svelte"/>
          <p:cNvSpPr txBox="1"/>
          <p:nvPr/>
        </p:nvSpPr>
        <p:spPr>
          <a:xfrm rot="2545272">
            <a:off x="1054557" y="6274290"/>
            <a:ext cx="54742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svelte</a:t>
            </a:r>
          </a:p>
        </p:txBody>
      </p:sp>
      <p:sp>
        <p:nvSpPr>
          <p:cNvPr id="367" name="jslint"/>
          <p:cNvSpPr txBox="1"/>
          <p:nvPr/>
        </p:nvSpPr>
        <p:spPr>
          <a:xfrm rot="18738285">
            <a:off x="16347912" y="7950306"/>
            <a:ext cx="158178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jslint</a:t>
            </a:r>
          </a:p>
        </p:txBody>
      </p:sp>
      <p:sp>
        <p:nvSpPr>
          <p:cNvPr id="368" name="data:text/html,"/>
          <p:cNvSpPr txBox="1"/>
          <p:nvPr/>
        </p:nvSpPr>
        <p:spPr>
          <a:xfrm rot="614066">
            <a:off x="21621746" y="1898649"/>
            <a:ext cx="1952499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data:text/html,</a:t>
            </a:r>
          </a:p>
        </p:txBody>
      </p:sp>
      <p:sp>
        <p:nvSpPr>
          <p:cNvPr id="369" name="depends"/>
          <p:cNvSpPr txBox="1"/>
          <p:nvPr/>
        </p:nvSpPr>
        <p:spPr>
          <a:xfrm rot="21224546">
            <a:off x="335510" y="10723573"/>
            <a:ext cx="25781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depends</a:t>
            </a:r>
          </a:p>
        </p:txBody>
      </p:sp>
      <p:sp>
        <p:nvSpPr>
          <p:cNvPr id="370" name="this"/>
          <p:cNvSpPr txBox="1"/>
          <p:nvPr/>
        </p:nvSpPr>
        <p:spPr>
          <a:xfrm rot="3327880">
            <a:off x="7975208" y="10447909"/>
            <a:ext cx="67373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this</a:t>
            </a:r>
          </a:p>
        </p:txBody>
      </p:sp>
      <p:sp>
        <p:nvSpPr>
          <p:cNvPr id="371" name="method…"/>
          <p:cNvSpPr txBox="1"/>
          <p:nvPr/>
        </p:nvSpPr>
        <p:spPr>
          <a:xfrm rot="1086925">
            <a:off x="8423728" y="11700509"/>
            <a:ext cx="2820290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method</a:t>
            </a:r>
          </a:p>
          <a:p>
            <a:pPr>
              <a:defRPr sz="5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chaining</a:t>
            </a:r>
          </a:p>
        </p:txBody>
      </p:sp>
      <p:sp>
        <p:nvSpPr>
          <p:cNvPr id="372" name="mime-types"/>
          <p:cNvSpPr txBox="1"/>
          <p:nvPr/>
        </p:nvSpPr>
        <p:spPr>
          <a:xfrm rot="20786303">
            <a:off x="16005106" y="3893896"/>
            <a:ext cx="182435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mime-types</a:t>
            </a:r>
          </a:p>
        </p:txBody>
      </p:sp>
      <p:sp>
        <p:nvSpPr>
          <p:cNvPr id="373" name="jsfiddle"/>
          <p:cNvSpPr txBox="1"/>
          <p:nvPr/>
        </p:nvSpPr>
        <p:spPr>
          <a:xfrm rot="3637859">
            <a:off x="5707178" y="984976"/>
            <a:ext cx="982727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jsfiddle</a:t>
            </a:r>
          </a:p>
        </p:txBody>
      </p:sp>
      <p:sp>
        <p:nvSpPr>
          <p:cNvPr id="374" name="codepen"/>
          <p:cNvSpPr txBox="1"/>
          <p:nvPr/>
        </p:nvSpPr>
        <p:spPr>
          <a:xfrm rot="20201825">
            <a:off x="2862606" y="2297607"/>
            <a:ext cx="1781049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codepen</a:t>
            </a:r>
          </a:p>
        </p:txBody>
      </p:sp>
      <p:sp>
        <p:nvSpPr>
          <p:cNvPr id="375" name="npx"/>
          <p:cNvSpPr txBox="1"/>
          <p:nvPr/>
        </p:nvSpPr>
        <p:spPr>
          <a:xfrm rot="1547926">
            <a:off x="19427432" y="11232415"/>
            <a:ext cx="104013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npx</a:t>
            </a:r>
          </a:p>
        </p:txBody>
      </p:sp>
      <p:sp>
        <p:nvSpPr>
          <p:cNvPr id="376" name="babel"/>
          <p:cNvSpPr txBox="1"/>
          <p:nvPr/>
        </p:nvSpPr>
        <p:spPr>
          <a:xfrm rot="438884">
            <a:off x="18379382" y="12018457"/>
            <a:ext cx="3616580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babel</a:t>
            </a:r>
          </a:p>
        </p:txBody>
      </p:sp>
      <p:sp>
        <p:nvSpPr>
          <p:cNvPr id="377" name="web pack"/>
          <p:cNvSpPr txBox="1"/>
          <p:nvPr/>
        </p:nvSpPr>
        <p:spPr>
          <a:xfrm rot="438884">
            <a:off x="21354097" y="10883900"/>
            <a:ext cx="280860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web pack</a:t>
            </a:r>
          </a:p>
        </p:txBody>
      </p:sp>
      <p:sp>
        <p:nvSpPr>
          <p:cNvPr id="378" name="Array.slice"/>
          <p:cNvSpPr txBox="1"/>
          <p:nvPr/>
        </p:nvSpPr>
        <p:spPr>
          <a:xfrm rot="525167">
            <a:off x="6518224" y="12819330"/>
            <a:ext cx="24240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Array.slice</a:t>
            </a:r>
          </a:p>
        </p:txBody>
      </p:sp>
      <p:sp>
        <p:nvSpPr>
          <p:cNvPr id="379" name="yarn"/>
          <p:cNvSpPr txBox="1"/>
          <p:nvPr/>
        </p:nvSpPr>
        <p:spPr>
          <a:xfrm rot="19927683">
            <a:off x="16663694" y="6770908"/>
            <a:ext cx="135636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yarn</a:t>
            </a:r>
          </a:p>
        </p:txBody>
      </p:sp>
      <p:sp>
        <p:nvSpPr>
          <p:cNvPr id="380" name="CDN"/>
          <p:cNvSpPr txBox="1"/>
          <p:nvPr/>
        </p:nvSpPr>
        <p:spPr>
          <a:xfrm rot="21376967">
            <a:off x="4632874" y="1521242"/>
            <a:ext cx="2646935" cy="179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8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CDN</a:t>
            </a:r>
          </a:p>
        </p:txBody>
      </p:sp>
      <p:sp>
        <p:nvSpPr>
          <p:cNvPr id="381" name="branch"/>
          <p:cNvSpPr txBox="1"/>
          <p:nvPr/>
        </p:nvSpPr>
        <p:spPr>
          <a:xfrm rot="3860372">
            <a:off x="7935657" y="9239648"/>
            <a:ext cx="122946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branch</a:t>
            </a:r>
          </a:p>
        </p:txBody>
      </p:sp>
      <p:sp>
        <p:nvSpPr>
          <p:cNvPr id="382" name="jsdelivr"/>
          <p:cNvSpPr txBox="1"/>
          <p:nvPr/>
        </p:nvSpPr>
        <p:spPr>
          <a:xfrm rot="19722581">
            <a:off x="2756819" y="3668865"/>
            <a:ext cx="226187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jsdelivr</a:t>
            </a:r>
          </a:p>
        </p:txBody>
      </p:sp>
      <p:sp>
        <p:nvSpPr>
          <p:cNvPr id="383" name="diff"/>
          <p:cNvSpPr txBox="1"/>
          <p:nvPr/>
        </p:nvSpPr>
        <p:spPr>
          <a:xfrm>
            <a:off x="16022597" y="6143602"/>
            <a:ext cx="110299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diff</a:t>
            </a:r>
          </a:p>
        </p:txBody>
      </p:sp>
      <p:sp>
        <p:nvSpPr>
          <p:cNvPr id="384" name="jsdiff"/>
          <p:cNvSpPr txBox="1"/>
          <p:nvPr/>
        </p:nvSpPr>
        <p:spPr>
          <a:xfrm rot="21130968">
            <a:off x="17897936" y="2010192"/>
            <a:ext cx="161861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jsdiff</a:t>
            </a:r>
          </a:p>
        </p:txBody>
      </p:sp>
      <p:sp>
        <p:nvSpPr>
          <p:cNvPr id="385" name="moment"/>
          <p:cNvSpPr txBox="1"/>
          <p:nvPr/>
        </p:nvSpPr>
        <p:spPr>
          <a:xfrm rot="2049840">
            <a:off x="20890659" y="3410905"/>
            <a:ext cx="244792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moment</a:t>
            </a:r>
          </a:p>
        </p:txBody>
      </p:sp>
      <p:sp>
        <p:nvSpPr>
          <p:cNvPr id="386" name="API-Key"/>
          <p:cNvSpPr txBox="1"/>
          <p:nvPr/>
        </p:nvSpPr>
        <p:spPr>
          <a:xfrm rot="802293">
            <a:off x="8871548" y="3532460"/>
            <a:ext cx="114269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API-Key</a:t>
            </a:r>
          </a:p>
        </p:txBody>
      </p:sp>
      <p:sp>
        <p:nvSpPr>
          <p:cNvPr id="387" name="API"/>
          <p:cNvSpPr txBox="1"/>
          <p:nvPr/>
        </p:nvSpPr>
        <p:spPr>
          <a:xfrm rot="18556115">
            <a:off x="8433203" y="5177621"/>
            <a:ext cx="100012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API</a:t>
            </a:r>
          </a:p>
        </p:txBody>
      </p:sp>
      <p:sp>
        <p:nvSpPr>
          <p:cNvPr id="388" name="JSON"/>
          <p:cNvSpPr txBox="1"/>
          <p:nvPr/>
        </p:nvSpPr>
        <p:spPr>
          <a:xfrm rot="1855113">
            <a:off x="6873205" y="4525919"/>
            <a:ext cx="139446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JSON</a:t>
            </a:r>
          </a:p>
        </p:txBody>
      </p:sp>
      <p:sp>
        <p:nvSpPr>
          <p:cNvPr id="389" name="ES6"/>
          <p:cNvSpPr txBox="1"/>
          <p:nvPr/>
        </p:nvSpPr>
        <p:spPr>
          <a:xfrm rot="1916801">
            <a:off x="20630699" y="6128028"/>
            <a:ext cx="1824381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ES6</a:t>
            </a:r>
          </a:p>
        </p:txBody>
      </p:sp>
      <p:sp>
        <p:nvSpPr>
          <p:cNvPr id="390" name="CommonJS"/>
          <p:cNvSpPr txBox="1"/>
          <p:nvPr/>
        </p:nvSpPr>
        <p:spPr>
          <a:xfrm rot="1916801">
            <a:off x="21516184" y="6013736"/>
            <a:ext cx="216362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CommonJS</a:t>
            </a:r>
          </a:p>
        </p:txBody>
      </p:sp>
      <p:sp>
        <p:nvSpPr>
          <p:cNvPr id="391" name="Object"/>
          <p:cNvSpPr txBox="1"/>
          <p:nvPr/>
        </p:nvSpPr>
        <p:spPr>
          <a:xfrm rot="19894351">
            <a:off x="7207009" y="692992"/>
            <a:ext cx="192849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Object</a:t>
            </a:r>
          </a:p>
        </p:txBody>
      </p:sp>
      <p:sp>
        <p:nvSpPr>
          <p:cNvPr id="392" name="inheritance"/>
          <p:cNvSpPr txBox="1"/>
          <p:nvPr/>
        </p:nvSpPr>
        <p:spPr>
          <a:xfrm rot="20911306">
            <a:off x="9124383" y="749220"/>
            <a:ext cx="208216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inheritance</a:t>
            </a:r>
          </a:p>
        </p:txBody>
      </p:sp>
      <p:sp>
        <p:nvSpPr>
          <p:cNvPr id="393" name="short circuit…"/>
          <p:cNvSpPr txBox="1"/>
          <p:nvPr/>
        </p:nvSpPr>
        <p:spPr>
          <a:xfrm rot="1860189">
            <a:off x="15253018" y="514228"/>
            <a:ext cx="308249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short circuit</a:t>
            </a:r>
          </a:p>
          <a:p>
            <a:pPr>
              <a:defRPr sz="28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boolean operators</a:t>
            </a:r>
          </a:p>
        </p:txBody>
      </p:sp>
      <p:sp>
        <p:nvSpPr>
          <p:cNvPr id="394" name="NULL"/>
          <p:cNvSpPr txBox="1"/>
          <p:nvPr/>
        </p:nvSpPr>
        <p:spPr>
          <a:xfrm rot="1653168">
            <a:off x="13820581" y="3769005"/>
            <a:ext cx="184150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NULL</a:t>
            </a:r>
          </a:p>
        </p:txBody>
      </p:sp>
      <p:sp>
        <p:nvSpPr>
          <p:cNvPr id="395" name="==="/>
          <p:cNvSpPr txBox="1"/>
          <p:nvPr/>
        </p:nvSpPr>
        <p:spPr>
          <a:xfrm rot="19937739">
            <a:off x="17893014" y="298196"/>
            <a:ext cx="91059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===</a:t>
            </a:r>
          </a:p>
        </p:txBody>
      </p:sp>
      <p:sp>
        <p:nvSpPr>
          <p:cNvPr id="396" name="Mike…"/>
          <p:cNvSpPr txBox="1"/>
          <p:nvPr/>
        </p:nvSpPr>
        <p:spPr>
          <a:xfrm rot="20283666">
            <a:off x="21889157" y="7778779"/>
            <a:ext cx="150876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Mike</a:t>
            </a:r>
          </a:p>
          <a:p>
            <a:pPr>
              <a:defRPr sz="3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Bostock</a:t>
            </a:r>
          </a:p>
        </p:txBody>
      </p:sp>
      <p:sp>
        <p:nvSpPr>
          <p:cNvPr id="397" name="svg.selectAll"/>
          <p:cNvSpPr txBox="1"/>
          <p:nvPr/>
        </p:nvSpPr>
        <p:spPr>
          <a:xfrm rot="19927683">
            <a:off x="19738299" y="3302000"/>
            <a:ext cx="125082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svg.selectAll</a:t>
            </a:r>
          </a:p>
        </p:txBody>
      </p:sp>
      <p:sp>
        <p:nvSpPr>
          <p:cNvPr id="398" name="DOM"/>
          <p:cNvSpPr txBox="1"/>
          <p:nvPr/>
        </p:nvSpPr>
        <p:spPr>
          <a:xfrm rot="19148267">
            <a:off x="18125947" y="6638072"/>
            <a:ext cx="174650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DOM</a:t>
            </a:r>
          </a:p>
        </p:txBody>
      </p:sp>
      <p:sp>
        <p:nvSpPr>
          <p:cNvPr id="399" name="push to origin"/>
          <p:cNvSpPr txBox="1"/>
          <p:nvPr/>
        </p:nvSpPr>
        <p:spPr>
          <a:xfrm rot="1651011">
            <a:off x="16261934" y="11029918"/>
            <a:ext cx="287393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push to origin</a:t>
            </a:r>
          </a:p>
        </p:txBody>
      </p:sp>
      <p:sp>
        <p:nvSpPr>
          <p:cNvPr id="400" name="codewars"/>
          <p:cNvSpPr txBox="1"/>
          <p:nvPr/>
        </p:nvSpPr>
        <p:spPr>
          <a:xfrm rot="20201825">
            <a:off x="3990311" y="401062"/>
            <a:ext cx="196931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codewars</a:t>
            </a:r>
          </a:p>
        </p:txBody>
      </p:sp>
      <p:sp>
        <p:nvSpPr>
          <p:cNvPr id="401" name="yaml"/>
          <p:cNvSpPr txBox="1"/>
          <p:nvPr/>
        </p:nvSpPr>
        <p:spPr>
          <a:xfrm rot="5714271">
            <a:off x="15957445" y="8035263"/>
            <a:ext cx="87421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yaml</a:t>
            </a:r>
          </a:p>
        </p:txBody>
      </p:sp>
      <p:sp>
        <p:nvSpPr>
          <p:cNvPr id="402" name="data api"/>
          <p:cNvSpPr txBox="1"/>
          <p:nvPr/>
        </p:nvSpPr>
        <p:spPr>
          <a:xfrm rot="1129887">
            <a:off x="6924787" y="3639896"/>
            <a:ext cx="29679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data api</a:t>
            </a:r>
          </a:p>
        </p:txBody>
      </p:sp>
      <p:sp>
        <p:nvSpPr>
          <p:cNvPr id="403" name="HTML5"/>
          <p:cNvSpPr txBox="1"/>
          <p:nvPr/>
        </p:nvSpPr>
        <p:spPr>
          <a:xfrm rot="814054">
            <a:off x="21699937" y="2502145"/>
            <a:ext cx="2504543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HTML5</a:t>
            </a:r>
          </a:p>
        </p:txBody>
      </p:sp>
      <p:sp>
        <p:nvSpPr>
          <p:cNvPr id="404" name="setTimeout"/>
          <p:cNvSpPr txBox="1"/>
          <p:nvPr/>
        </p:nvSpPr>
        <p:spPr>
          <a:xfrm rot="21130968">
            <a:off x="20176773" y="775426"/>
            <a:ext cx="330009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setTimeout</a:t>
            </a:r>
          </a:p>
        </p:txBody>
      </p:sp>
      <p:sp>
        <p:nvSpPr>
          <p:cNvPr id="405" name="transpiler"/>
          <p:cNvSpPr txBox="1"/>
          <p:nvPr/>
        </p:nvSpPr>
        <p:spPr>
          <a:xfrm rot="3647408">
            <a:off x="16848445" y="12445151"/>
            <a:ext cx="180251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transpiler</a:t>
            </a:r>
          </a:p>
        </p:txBody>
      </p:sp>
      <p:sp>
        <p:nvSpPr>
          <p:cNvPr id="406" name="linter"/>
          <p:cNvSpPr txBox="1"/>
          <p:nvPr/>
        </p:nvSpPr>
        <p:spPr>
          <a:xfrm rot="18645264">
            <a:off x="17659453" y="8387709"/>
            <a:ext cx="103441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linter</a:t>
            </a:r>
          </a:p>
        </p:txBody>
      </p:sp>
      <p:sp>
        <p:nvSpPr>
          <p:cNvPr id="407" name="vega-lite"/>
          <p:cNvSpPr txBox="1"/>
          <p:nvPr/>
        </p:nvSpPr>
        <p:spPr>
          <a:xfrm rot="569088">
            <a:off x="21440277" y="8989427"/>
            <a:ext cx="198104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vega-lite</a:t>
            </a:r>
          </a:p>
        </p:txBody>
      </p:sp>
      <p:sp>
        <p:nvSpPr>
          <p:cNvPr id="408" name="cd"/>
          <p:cNvSpPr txBox="1"/>
          <p:nvPr/>
        </p:nvSpPr>
        <p:spPr>
          <a:xfrm rot="18001512">
            <a:off x="22024401" y="12242858"/>
            <a:ext cx="8128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cd</a:t>
            </a:r>
          </a:p>
        </p:txBody>
      </p:sp>
      <p:sp>
        <p:nvSpPr>
          <p:cNvPr id="409" name="zsh"/>
          <p:cNvSpPr txBox="1"/>
          <p:nvPr/>
        </p:nvSpPr>
        <p:spPr>
          <a:xfrm rot="438884">
            <a:off x="22587064" y="12566014"/>
            <a:ext cx="17653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zsh</a:t>
            </a:r>
          </a:p>
        </p:txBody>
      </p:sp>
      <p:sp>
        <p:nvSpPr>
          <p:cNvPr id="410" name="chmod"/>
          <p:cNvSpPr txBox="1"/>
          <p:nvPr/>
        </p:nvSpPr>
        <p:spPr>
          <a:xfrm rot="131525">
            <a:off x="23027754" y="11849086"/>
            <a:ext cx="88392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chmod</a:t>
            </a:r>
          </a:p>
        </p:txBody>
      </p:sp>
      <p:sp>
        <p:nvSpPr>
          <p:cNvPr id="411" name="Creative…"/>
          <p:cNvSpPr txBox="1"/>
          <p:nvPr/>
        </p:nvSpPr>
        <p:spPr>
          <a:xfrm rot="1128391">
            <a:off x="5227107" y="11709216"/>
            <a:ext cx="145846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Creative</a:t>
            </a:r>
          </a:p>
          <a:p>
            <a:pPr>
              <a:defRPr sz="2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Commons</a:t>
            </a:r>
          </a:p>
        </p:txBody>
      </p:sp>
      <p:sp>
        <p:nvSpPr>
          <p:cNvPr id="412" name="License"/>
          <p:cNvSpPr txBox="1"/>
          <p:nvPr/>
        </p:nvSpPr>
        <p:spPr>
          <a:xfrm rot="20376308">
            <a:off x="4093152" y="11005839"/>
            <a:ext cx="21368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License</a:t>
            </a:r>
          </a:p>
        </p:txBody>
      </p:sp>
      <p:sp>
        <p:nvSpPr>
          <p:cNvPr id="413" name="MIT"/>
          <p:cNvSpPr txBox="1"/>
          <p:nvPr/>
        </p:nvSpPr>
        <p:spPr>
          <a:xfrm rot="953829">
            <a:off x="2680679" y="11361575"/>
            <a:ext cx="99377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MIT</a:t>
            </a:r>
          </a:p>
        </p:txBody>
      </p:sp>
      <p:sp>
        <p:nvSpPr>
          <p:cNvPr id="414" name="Copyleft"/>
          <p:cNvSpPr txBox="1"/>
          <p:nvPr/>
        </p:nvSpPr>
        <p:spPr>
          <a:xfrm rot="915192">
            <a:off x="157756" y="12876480"/>
            <a:ext cx="153428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Copyleft</a:t>
            </a:r>
          </a:p>
        </p:txBody>
      </p:sp>
      <p:sp>
        <p:nvSpPr>
          <p:cNvPr id="415" name="google…"/>
          <p:cNvSpPr txBox="1"/>
          <p:nvPr/>
        </p:nvSpPr>
        <p:spPr>
          <a:xfrm rot="20148303">
            <a:off x="6865003" y="6129221"/>
            <a:ext cx="1502818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google</a:t>
            </a:r>
          </a:p>
          <a:p>
            <a:pPr>
              <a:defRPr sz="36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maps</a:t>
            </a:r>
          </a:p>
        </p:txBody>
      </p:sp>
      <p:sp>
        <p:nvSpPr>
          <p:cNvPr id="416" name="&amp;&amp;"/>
          <p:cNvSpPr txBox="1"/>
          <p:nvPr/>
        </p:nvSpPr>
        <p:spPr>
          <a:xfrm rot="2012062">
            <a:off x="15063402" y="2864095"/>
            <a:ext cx="40767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&amp;&amp;</a:t>
            </a:r>
          </a:p>
        </p:txBody>
      </p:sp>
      <p:sp>
        <p:nvSpPr>
          <p:cNvPr id="417" name="code ."/>
          <p:cNvSpPr txBox="1"/>
          <p:nvPr/>
        </p:nvSpPr>
        <p:spPr>
          <a:xfrm rot="18630302">
            <a:off x="18014" y="7291266"/>
            <a:ext cx="197675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code .</a:t>
            </a:r>
          </a:p>
        </p:txBody>
      </p:sp>
      <p:sp>
        <p:nvSpPr>
          <p:cNvPr id="418" name="module"/>
          <p:cNvSpPr txBox="1"/>
          <p:nvPr/>
        </p:nvSpPr>
        <p:spPr>
          <a:xfrm rot="316939">
            <a:off x="6159812" y="7401595"/>
            <a:ext cx="222694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module</a:t>
            </a:r>
          </a:p>
        </p:txBody>
      </p:sp>
      <p:sp>
        <p:nvSpPr>
          <p:cNvPr id="419" name="&lt;script&gt;"/>
          <p:cNvSpPr txBox="1"/>
          <p:nvPr/>
        </p:nvSpPr>
        <p:spPr>
          <a:xfrm rot="19407314">
            <a:off x="1367479" y="5010935"/>
            <a:ext cx="3932429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&lt;script&gt;</a:t>
            </a:r>
          </a:p>
        </p:txBody>
      </p:sp>
      <p:sp>
        <p:nvSpPr>
          <p:cNvPr id="420" name=".gitignore"/>
          <p:cNvSpPr txBox="1"/>
          <p:nvPr/>
        </p:nvSpPr>
        <p:spPr>
          <a:xfrm rot="17947328">
            <a:off x="13548781" y="11804466"/>
            <a:ext cx="209454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.gitignore</a:t>
            </a:r>
          </a:p>
        </p:txBody>
      </p:sp>
      <p:sp>
        <p:nvSpPr>
          <p:cNvPr id="421" name="let"/>
          <p:cNvSpPr txBox="1"/>
          <p:nvPr/>
        </p:nvSpPr>
        <p:spPr>
          <a:xfrm rot="20720596">
            <a:off x="13681796" y="2865021"/>
            <a:ext cx="6992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let</a:t>
            </a:r>
          </a:p>
        </p:txBody>
      </p:sp>
      <p:sp>
        <p:nvSpPr>
          <p:cNvPr id="422" name="grid"/>
          <p:cNvSpPr txBox="1"/>
          <p:nvPr/>
        </p:nvSpPr>
        <p:spPr>
          <a:xfrm rot="280567">
            <a:off x="2049676" y="9127988"/>
            <a:ext cx="122745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grid</a:t>
            </a:r>
          </a:p>
        </p:txBody>
      </p:sp>
      <p:sp>
        <p:nvSpPr>
          <p:cNvPr id="423" name="bundle.js"/>
          <p:cNvSpPr txBox="1"/>
          <p:nvPr/>
        </p:nvSpPr>
        <p:spPr>
          <a:xfrm rot="20757825">
            <a:off x="2615349" y="6613545"/>
            <a:ext cx="196629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bundle.js</a:t>
            </a:r>
          </a:p>
        </p:txBody>
      </p:sp>
      <p:sp>
        <p:nvSpPr>
          <p:cNvPr id="424" name="freecodecamp"/>
          <p:cNvSpPr txBox="1"/>
          <p:nvPr/>
        </p:nvSpPr>
        <p:spPr>
          <a:xfrm rot="21174913">
            <a:off x="3609282" y="1391828"/>
            <a:ext cx="217836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freecodecamp</a:t>
            </a:r>
          </a:p>
        </p:txBody>
      </p:sp>
      <p:sp>
        <p:nvSpPr>
          <p:cNvPr id="425" name="tableau"/>
          <p:cNvSpPr txBox="1"/>
          <p:nvPr/>
        </p:nvSpPr>
        <p:spPr>
          <a:xfrm rot="19368276">
            <a:off x="18200433" y="688640"/>
            <a:ext cx="229362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tableau</a:t>
            </a:r>
          </a:p>
        </p:txBody>
      </p:sp>
      <p:sp>
        <p:nvSpPr>
          <p:cNvPr id="426" name="vizhub"/>
          <p:cNvSpPr txBox="1"/>
          <p:nvPr/>
        </p:nvSpPr>
        <p:spPr>
          <a:xfrm rot="153541">
            <a:off x="20918390" y="268248"/>
            <a:ext cx="125806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vizhub</a:t>
            </a:r>
          </a:p>
        </p:txBody>
      </p:sp>
      <p:sp>
        <p:nvSpPr>
          <p:cNvPr id="427" name="map"/>
          <p:cNvSpPr txBox="1"/>
          <p:nvPr/>
        </p:nvSpPr>
        <p:spPr>
          <a:xfrm rot="787430">
            <a:off x="11504724" y="537845"/>
            <a:ext cx="182118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map</a:t>
            </a:r>
          </a:p>
        </p:txBody>
      </p:sp>
      <p:sp>
        <p:nvSpPr>
          <p:cNvPr id="428" name="reduce"/>
          <p:cNvSpPr txBox="1"/>
          <p:nvPr/>
        </p:nvSpPr>
        <p:spPr>
          <a:xfrm rot="18381341">
            <a:off x="13341723" y="478825"/>
            <a:ext cx="130530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reduce</a:t>
            </a:r>
          </a:p>
        </p:txBody>
      </p:sp>
      <p:sp>
        <p:nvSpPr>
          <p:cNvPr id="429" name="=&gt;"/>
          <p:cNvSpPr txBox="1"/>
          <p:nvPr/>
        </p:nvSpPr>
        <p:spPr>
          <a:xfrm rot="1597538">
            <a:off x="14510196" y="537845"/>
            <a:ext cx="10922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=&gt;</a:t>
            </a:r>
          </a:p>
        </p:txBody>
      </p:sp>
      <p:sp>
        <p:nvSpPr>
          <p:cNvPr id="430" name="selection.join"/>
          <p:cNvSpPr txBox="1"/>
          <p:nvPr/>
        </p:nvSpPr>
        <p:spPr>
          <a:xfrm rot="19120994">
            <a:off x="12103602" y="12143128"/>
            <a:ext cx="266974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selection.join</a:t>
            </a:r>
          </a:p>
        </p:txBody>
      </p:sp>
      <p:sp>
        <p:nvSpPr>
          <p:cNvPr id="431" name="data…"/>
          <p:cNvSpPr txBox="1"/>
          <p:nvPr/>
        </p:nvSpPr>
        <p:spPr>
          <a:xfrm rot="20962053">
            <a:off x="6536633" y="10872489"/>
            <a:ext cx="147330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data</a:t>
            </a:r>
          </a:p>
          <a:p>
            <a:pPr>
              <a:defRPr sz="32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binding</a:t>
            </a:r>
          </a:p>
        </p:txBody>
      </p:sp>
      <p:sp>
        <p:nvSpPr>
          <p:cNvPr id="432" name="SVG…"/>
          <p:cNvSpPr txBox="1"/>
          <p:nvPr/>
        </p:nvSpPr>
        <p:spPr>
          <a:xfrm rot="19601843">
            <a:off x="18274912" y="6170292"/>
            <a:ext cx="77089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SVG</a:t>
            </a:r>
          </a:p>
          <a:p>
            <a:pPr>
              <a:defRPr sz="2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paths</a:t>
            </a:r>
          </a:p>
        </p:txBody>
      </p:sp>
      <p:sp>
        <p:nvSpPr>
          <p:cNvPr id="433" name="CSS…"/>
          <p:cNvSpPr txBox="1"/>
          <p:nvPr/>
        </p:nvSpPr>
        <p:spPr>
          <a:xfrm rot="21383994">
            <a:off x="6146269" y="8260020"/>
            <a:ext cx="190937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CSS</a:t>
            </a:r>
          </a:p>
          <a:p>
            <a:pPr>
              <a:defRPr sz="28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--variables</a:t>
            </a:r>
          </a:p>
        </p:txBody>
      </p:sp>
      <p:sp>
        <p:nvSpPr>
          <p:cNvPr id="434" name="CSS preprocessor"/>
          <p:cNvSpPr txBox="1"/>
          <p:nvPr/>
        </p:nvSpPr>
        <p:spPr>
          <a:xfrm rot="274827">
            <a:off x="5203286" y="10359296"/>
            <a:ext cx="215925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CSS preprocessor</a:t>
            </a:r>
          </a:p>
        </p:txBody>
      </p:sp>
      <p:sp>
        <p:nvSpPr>
          <p:cNvPr id="435" name="SASS"/>
          <p:cNvSpPr txBox="1"/>
          <p:nvPr/>
        </p:nvSpPr>
        <p:spPr>
          <a:xfrm rot="20792961">
            <a:off x="4307560" y="10615500"/>
            <a:ext cx="78181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SASS</a:t>
            </a:r>
          </a:p>
        </p:txBody>
      </p:sp>
      <p:sp>
        <p:nvSpPr>
          <p:cNvPr id="436" name="terminal"/>
          <p:cNvSpPr txBox="1"/>
          <p:nvPr/>
        </p:nvSpPr>
        <p:spPr>
          <a:xfrm rot="153541">
            <a:off x="21419099" y="11595473"/>
            <a:ext cx="155638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terminal</a:t>
            </a:r>
          </a:p>
        </p:txBody>
      </p:sp>
      <p:sp>
        <p:nvSpPr>
          <p:cNvPr id="437" name="open-source"/>
          <p:cNvSpPr txBox="1"/>
          <p:nvPr/>
        </p:nvSpPr>
        <p:spPr>
          <a:xfrm rot="1455465">
            <a:off x="9257490" y="11302265"/>
            <a:ext cx="259283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open-source</a:t>
            </a:r>
          </a:p>
        </p:txBody>
      </p:sp>
      <p:sp>
        <p:nvSpPr>
          <p:cNvPr id="438" name="flexbox"/>
          <p:cNvSpPr txBox="1"/>
          <p:nvPr/>
        </p:nvSpPr>
        <p:spPr>
          <a:xfrm rot="41863">
            <a:off x="3666968" y="8622787"/>
            <a:ext cx="181203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flexbox</a:t>
            </a:r>
          </a:p>
        </p:txBody>
      </p:sp>
      <p:sp>
        <p:nvSpPr>
          <p:cNvPr id="439" name="literal…"/>
          <p:cNvSpPr txBox="1"/>
          <p:nvPr/>
        </p:nvSpPr>
        <p:spPr>
          <a:xfrm rot="2215710">
            <a:off x="5535037" y="12819595"/>
            <a:ext cx="80581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literal</a:t>
            </a:r>
          </a:p>
          <a:p>
            <a:pPr>
              <a:defRPr sz="18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syntax</a:t>
            </a:r>
          </a:p>
        </p:txBody>
      </p:sp>
      <p:sp>
        <p:nvSpPr>
          <p:cNvPr id="440" name="build…"/>
          <p:cNvSpPr txBox="1"/>
          <p:nvPr/>
        </p:nvSpPr>
        <p:spPr>
          <a:xfrm rot="20601317">
            <a:off x="1285817" y="4586339"/>
            <a:ext cx="1540257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build</a:t>
            </a:r>
          </a:p>
          <a:p>
            <a:pPr>
              <a:defRPr sz="3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scripts</a:t>
            </a:r>
          </a:p>
        </p:txBody>
      </p:sp>
      <p:sp>
        <p:nvSpPr>
          <p:cNvPr id="441" name="json-schema"/>
          <p:cNvSpPr txBox="1"/>
          <p:nvPr/>
        </p:nvSpPr>
        <p:spPr>
          <a:xfrm rot="793048">
            <a:off x="5849614" y="5334785"/>
            <a:ext cx="266451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json-schema</a:t>
            </a:r>
          </a:p>
        </p:txBody>
      </p:sp>
      <p:sp>
        <p:nvSpPr>
          <p:cNvPr id="442" name="dependency…"/>
          <p:cNvSpPr txBox="1"/>
          <p:nvPr/>
        </p:nvSpPr>
        <p:spPr>
          <a:xfrm rot="20009940">
            <a:off x="379928" y="12008653"/>
            <a:ext cx="150114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dependency</a:t>
            </a:r>
          </a:p>
          <a:p>
            <a:pPr>
              <a:defRPr sz="2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hell</a:t>
            </a:r>
          </a:p>
        </p:txBody>
      </p:sp>
      <p:sp>
        <p:nvSpPr>
          <p:cNvPr id="443" name="open…"/>
          <p:cNvSpPr txBox="1"/>
          <p:nvPr/>
        </p:nvSpPr>
        <p:spPr>
          <a:xfrm rot="21273719">
            <a:off x="10177568" y="2400300"/>
            <a:ext cx="3530728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open</a:t>
            </a:r>
          </a:p>
          <a:p>
            <a:pPr>
              <a:defRPr sz="7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platform</a:t>
            </a:r>
          </a:p>
        </p:txBody>
      </p:sp>
      <p:sp>
        <p:nvSpPr>
          <p:cNvPr id="444" name="tiny MCE"/>
          <p:cNvSpPr txBox="1"/>
          <p:nvPr/>
        </p:nvSpPr>
        <p:spPr>
          <a:xfrm rot="20376308">
            <a:off x="3307468" y="12990452"/>
            <a:ext cx="12490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tiny MCE</a:t>
            </a:r>
          </a:p>
        </p:txBody>
      </p:sp>
      <p:sp>
        <p:nvSpPr>
          <p:cNvPr id="445" name="responsive…"/>
          <p:cNvSpPr txBox="1"/>
          <p:nvPr/>
        </p:nvSpPr>
        <p:spPr>
          <a:xfrm rot="20863607">
            <a:off x="3040863" y="9603811"/>
            <a:ext cx="215971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responsive</a:t>
            </a:r>
          </a:p>
          <a:p>
            <a:pPr>
              <a:defRPr sz="32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design</a:t>
            </a:r>
          </a:p>
        </p:txBody>
      </p:sp>
      <p:sp>
        <p:nvSpPr>
          <p:cNvPr id="446" name="mermaid-js"/>
          <p:cNvSpPr txBox="1"/>
          <p:nvPr/>
        </p:nvSpPr>
        <p:spPr>
          <a:xfrm rot="20555376">
            <a:off x="5011594" y="3421060"/>
            <a:ext cx="168981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mermaid-js</a:t>
            </a:r>
          </a:p>
        </p:txBody>
      </p:sp>
      <p:sp>
        <p:nvSpPr>
          <p:cNvPr id="447" name="functional programming"/>
          <p:cNvSpPr txBox="1"/>
          <p:nvPr/>
        </p:nvSpPr>
        <p:spPr>
          <a:xfrm rot="21361670">
            <a:off x="9471835" y="163317"/>
            <a:ext cx="288950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functional programming</a:t>
            </a:r>
          </a:p>
        </p:txBody>
      </p:sp>
      <p:sp>
        <p:nvSpPr>
          <p:cNvPr id="448" name="object-oriented…"/>
          <p:cNvSpPr txBox="1"/>
          <p:nvPr/>
        </p:nvSpPr>
        <p:spPr>
          <a:xfrm rot="21361670">
            <a:off x="6230767" y="192048"/>
            <a:ext cx="190220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object-oriented</a:t>
            </a:r>
          </a:p>
          <a:p>
            <a:pPr>
              <a:defRPr sz="2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programming</a:t>
            </a:r>
          </a:p>
        </p:txBody>
      </p:sp>
      <p:sp>
        <p:nvSpPr>
          <p:cNvPr id="449" name="filter"/>
          <p:cNvSpPr txBox="1"/>
          <p:nvPr/>
        </p:nvSpPr>
        <p:spPr>
          <a:xfrm rot="165793">
            <a:off x="12735245" y="150617"/>
            <a:ext cx="107635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filter</a:t>
            </a:r>
          </a:p>
        </p:txBody>
      </p:sp>
      <p:sp>
        <p:nvSpPr>
          <p:cNvPr id="450" name="AJAX"/>
          <p:cNvSpPr txBox="1"/>
          <p:nvPr/>
        </p:nvSpPr>
        <p:spPr>
          <a:xfrm rot="20756585">
            <a:off x="9443090" y="2890421"/>
            <a:ext cx="920040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AJAX</a:t>
            </a:r>
          </a:p>
        </p:txBody>
      </p:sp>
      <p:sp>
        <p:nvSpPr>
          <p:cNvPr id="451" name="Rest"/>
          <p:cNvSpPr txBox="1"/>
          <p:nvPr/>
        </p:nvSpPr>
        <p:spPr>
          <a:xfrm rot="20807580">
            <a:off x="2630430" y="222845"/>
            <a:ext cx="140652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Rest</a:t>
            </a:r>
          </a:p>
        </p:txBody>
      </p:sp>
      <p:sp>
        <p:nvSpPr>
          <p:cNvPr id="452" name="http"/>
          <p:cNvSpPr txBox="1"/>
          <p:nvPr/>
        </p:nvSpPr>
        <p:spPr>
          <a:xfrm rot="20807580">
            <a:off x="7099643" y="2643258"/>
            <a:ext cx="12954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http</a:t>
            </a:r>
          </a:p>
        </p:txBody>
      </p:sp>
      <p:sp>
        <p:nvSpPr>
          <p:cNvPr id="453" name="Mozilla"/>
          <p:cNvSpPr txBox="1"/>
          <p:nvPr/>
        </p:nvSpPr>
        <p:spPr>
          <a:xfrm rot="20201825">
            <a:off x="3024315" y="3045618"/>
            <a:ext cx="145763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Mozilla</a:t>
            </a:r>
          </a:p>
        </p:txBody>
      </p:sp>
      <p:sp>
        <p:nvSpPr>
          <p:cNvPr id="454" name="repo"/>
          <p:cNvSpPr txBox="1"/>
          <p:nvPr/>
        </p:nvSpPr>
        <p:spPr>
          <a:xfrm rot="21273719">
            <a:off x="14675858" y="12488057"/>
            <a:ext cx="1906525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repo</a:t>
            </a:r>
          </a:p>
        </p:txBody>
      </p:sp>
      <p:sp>
        <p:nvSpPr>
          <p:cNvPr id="455" name="IIFE (Immediately Invoked Function Expression"/>
          <p:cNvSpPr txBox="1"/>
          <p:nvPr/>
        </p:nvSpPr>
        <p:spPr>
          <a:xfrm rot="20986871">
            <a:off x="14732044" y="3059110"/>
            <a:ext cx="5526787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IIFE (Immediately Invoked Function Expression</a:t>
            </a:r>
          </a:p>
        </p:txBody>
      </p:sp>
      <p:sp>
        <p:nvSpPr>
          <p:cNvPr id="456" name="less"/>
          <p:cNvSpPr txBox="1"/>
          <p:nvPr/>
        </p:nvSpPr>
        <p:spPr>
          <a:xfrm rot="832720">
            <a:off x="3326981" y="10812478"/>
            <a:ext cx="85229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less</a:t>
            </a:r>
          </a:p>
        </p:txBody>
      </p:sp>
      <p:sp>
        <p:nvSpPr>
          <p:cNvPr id="457" name="GNU"/>
          <p:cNvSpPr txBox="1"/>
          <p:nvPr/>
        </p:nvSpPr>
        <p:spPr>
          <a:xfrm rot="20796940">
            <a:off x="1919490" y="12097776"/>
            <a:ext cx="75819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GNU</a:t>
            </a:r>
          </a:p>
        </p:txBody>
      </p:sp>
      <p:sp>
        <p:nvSpPr>
          <p:cNvPr id="458" name="bubble event"/>
          <p:cNvSpPr txBox="1"/>
          <p:nvPr/>
        </p:nvSpPr>
        <p:spPr>
          <a:xfrm rot="280567">
            <a:off x="1018121" y="9890286"/>
            <a:ext cx="163195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bubble event</a:t>
            </a:r>
          </a:p>
        </p:txBody>
      </p:sp>
      <p:sp>
        <p:nvSpPr>
          <p:cNvPr id="459" name="behaviour"/>
          <p:cNvSpPr txBox="1"/>
          <p:nvPr/>
        </p:nvSpPr>
        <p:spPr>
          <a:xfrm rot="21422208">
            <a:off x="377361" y="10359296"/>
            <a:ext cx="125806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behaviour</a:t>
            </a:r>
          </a:p>
        </p:txBody>
      </p:sp>
      <p:sp>
        <p:nvSpPr>
          <p:cNvPr id="460" name="widget"/>
          <p:cNvSpPr txBox="1"/>
          <p:nvPr/>
        </p:nvSpPr>
        <p:spPr>
          <a:xfrm rot="18376747">
            <a:off x="870567" y="3346639"/>
            <a:ext cx="2169288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widget</a:t>
            </a:r>
          </a:p>
        </p:txBody>
      </p:sp>
      <p:sp>
        <p:nvSpPr>
          <p:cNvPr id="461" name="Carafe.FM"/>
          <p:cNvSpPr txBox="1"/>
          <p:nvPr/>
        </p:nvSpPr>
        <p:spPr>
          <a:xfrm rot="31033">
            <a:off x="104754" y="1344841"/>
            <a:ext cx="319957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Carafe.FM</a:t>
            </a:r>
          </a:p>
        </p:txBody>
      </p:sp>
      <p:sp>
        <p:nvSpPr>
          <p:cNvPr id="462" name="Widget-Studio"/>
          <p:cNvSpPr txBox="1"/>
          <p:nvPr/>
        </p:nvSpPr>
        <p:spPr>
          <a:xfrm rot="20757825">
            <a:off x="97392" y="2439086"/>
            <a:ext cx="281218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Widget-Studio</a:t>
            </a:r>
          </a:p>
        </p:txBody>
      </p:sp>
      <p:sp>
        <p:nvSpPr>
          <p:cNvPr id="463" name="myMateJSON"/>
          <p:cNvSpPr txBox="1"/>
          <p:nvPr/>
        </p:nvSpPr>
        <p:spPr>
          <a:xfrm rot="16748324">
            <a:off x="-1409745" y="5003175"/>
            <a:ext cx="3911347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myMateJSON</a:t>
            </a:r>
          </a:p>
        </p:txBody>
      </p:sp>
      <p:sp>
        <p:nvSpPr>
          <p:cNvPr id="464" name="$(…)"/>
          <p:cNvSpPr txBox="1"/>
          <p:nvPr/>
        </p:nvSpPr>
        <p:spPr>
          <a:xfrm rot="1550365">
            <a:off x="19958679" y="1975333"/>
            <a:ext cx="138836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$(…)</a:t>
            </a:r>
          </a:p>
        </p:txBody>
      </p:sp>
      <p:sp>
        <p:nvSpPr>
          <p:cNvPr id="465" name="Quill"/>
          <p:cNvSpPr txBox="1"/>
          <p:nvPr/>
        </p:nvSpPr>
        <p:spPr>
          <a:xfrm rot="17202427">
            <a:off x="4563787" y="12844730"/>
            <a:ext cx="99485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lvl1pPr>
          </a:lstStyle>
          <a:p>
            <a:pPr/>
            <a:r>
              <a:t>Quill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How to bring two different worlds together?"/>
          <p:cNvSpPr txBox="1"/>
          <p:nvPr>
            <p:ph type="ctrTitle"/>
          </p:nvPr>
        </p:nvSpPr>
        <p:spPr>
          <a:xfrm>
            <a:off x="1778000" y="2298700"/>
            <a:ext cx="20828000" cy="1971576"/>
          </a:xfrm>
          <a:prstGeom prst="rect">
            <a:avLst/>
          </a:prstGeom>
        </p:spPr>
        <p:txBody>
          <a:bodyPr/>
          <a:lstStyle>
            <a:lvl1pPr defTabSz="602615">
              <a:defRPr sz="8176"/>
            </a:lvl1pPr>
          </a:lstStyle>
          <a:p>
            <a:pPr/>
            <a:r>
              <a:t>How to bring two different worlds together?</a:t>
            </a:r>
          </a:p>
        </p:txBody>
      </p:sp>
      <p:pic>
        <p:nvPicPr>
          <p:cNvPr id="4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7558" y="4866233"/>
            <a:ext cx="4852592" cy="4852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WebviewerEarth_127.png" descr="WebviewerEarth_1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84234" y="4816375"/>
            <a:ext cx="4952307" cy="4952307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FileMaker…"/>
          <p:cNvSpPr txBox="1"/>
          <p:nvPr/>
        </p:nvSpPr>
        <p:spPr>
          <a:xfrm>
            <a:off x="4828849" y="10718800"/>
            <a:ext cx="389001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FileMaker</a:t>
            </a:r>
          </a:p>
          <a:p>
            <a:pPr/>
            <a:r>
              <a:t>Development</a:t>
            </a:r>
          </a:p>
        </p:txBody>
      </p:sp>
      <p:sp>
        <p:nvSpPr>
          <p:cNvPr id="471" name="Web…"/>
          <p:cNvSpPr txBox="1"/>
          <p:nvPr/>
        </p:nvSpPr>
        <p:spPr>
          <a:xfrm>
            <a:off x="15615333" y="10718800"/>
            <a:ext cx="389001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Web</a:t>
            </a:r>
          </a:p>
          <a:p>
            <a:pPr/>
            <a:r>
              <a:t>Development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How to bring two different worlds together?"/>
          <p:cNvSpPr txBox="1"/>
          <p:nvPr>
            <p:ph type="ctrTitle"/>
          </p:nvPr>
        </p:nvSpPr>
        <p:spPr>
          <a:xfrm>
            <a:off x="1778000" y="2298700"/>
            <a:ext cx="20828000" cy="1971576"/>
          </a:xfrm>
          <a:prstGeom prst="rect">
            <a:avLst/>
          </a:prstGeom>
        </p:spPr>
        <p:txBody>
          <a:bodyPr/>
          <a:lstStyle>
            <a:lvl1pPr defTabSz="602615">
              <a:defRPr sz="8176"/>
            </a:lvl1pPr>
          </a:lstStyle>
          <a:p>
            <a:pPr/>
            <a:r>
              <a:t>How to bring two different worlds together?</a:t>
            </a:r>
          </a:p>
        </p:txBody>
      </p:sp>
      <p:pic>
        <p:nvPicPr>
          <p:cNvPr id="4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2558" y="4866183"/>
            <a:ext cx="4852592" cy="4852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WebviewerEarth_127.png" descr="WebviewerEarth_1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5896" y="4816375"/>
            <a:ext cx="4952307" cy="4952307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FileMaker…"/>
          <p:cNvSpPr txBox="1"/>
          <p:nvPr/>
        </p:nvSpPr>
        <p:spPr>
          <a:xfrm rot="2391359">
            <a:off x="5692449" y="9118600"/>
            <a:ext cx="389001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FileMaker</a:t>
            </a:r>
          </a:p>
          <a:p>
            <a:pPr/>
            <a:r>
              <a:t>Development</a:t>
            </a:r>
          </a:p>
        </p:txBody>
      </p:sp>
      <p:sp>
        <p:nvSpPr>
          <p:cNvPr id="477" name="Web…"/>
          <p:cNvSpPr txBox="1"/>
          <p:nvPr/>
        </p:nvSpPr>
        <p:spPr>
          <a:xfrm rot="19349209">
            <a:off x="12414932" y="9118600"/>
            <a:ext cx="389001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Web</a:t>
            </a:r>
          </a:p>
          <a:p>
            <a:pPr/>
            <a:r>
              <a:t>Development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229022" y="1222412"/>
            <a:ext cx="21925956" cy="11588912"/>
          </a:xfrm>
          <a:prstGeom prst="rect">
            <a:avLst/>
          </a:prstGeom>
          <a:solidFill>
            <a:srgbClr val="99191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38" name="Rectangle"/>
          <p:cNvSpPr/>
          <p:nvPr/>
        </p:nvSpPr>
        <p:spPr>
          <a:xfrm>
            <a:off x="1229022" y="1222412"/>
            <a:ext cx="13093701" cy="11633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39" name="guenther-business-solutions-gmbh.png" descr="guenther-business-solutions-gmbh.png"/>
          <p:cNvPicPr>
            <a:picLocks noChangeAspect="0"/>
          </p:cNvPicPr>
          <p:nvPr>
            <p:ph type="pic" idx="15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841187" y="4740814"/>
            <a:ext cx="11869371" cy="4558298"/>
          </a:xfrm>
          <a:prstGeom prst="rect">
            <a:avLst/>
          </a:prstGeom>
        </p:spPr>
      </p:pic>
      <p:pic>
        <p:nvPicPr>
          <p:cNvPr id="140" name="Image" descr="Image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16959" t="0" r="8411" b="0"/>
          <a:stretch>
            <a:fillRect/>
          </a:stretch>
        </p:blipFill>
        <p:spPr>
          <a:xfrm>
            <a:off x="14602717" y="1219200"/>
            <a:ext cx="8562083" cy="8604647"/>
          </a:xfrm>
          <a:prstGeom prst="rect">
            <a:avLst/>
          </a:prstGeom>
        </p:spPr>
      </p:pic>
      <p:grpSp>
        <p:nvGrpSpPr>
          <p:cNvPr id="143" name="Group"/>
          <p:cNvGrpSpPr/>
          <p:nvPr/>
        </p:nvGrpSpPr>
        <p:grpSpPr>
          <a:xfrm>
            <a:off x="14609167" y="10154493"/>
            <a:ext cx="8549283" cy="2603501"/>
            <a:chOff x="0" y="0"/>
            <a:chExt cx="8549282" cy="2603500"/>
          </a:xfrm>
        </p:grpSpPr>
        <p:sp>
          <p:nvSpPr>
            <p:cNvPr id="141" name="Rectangle"/>
            <p:cNvSpPr/>
            <p:nvPr/>
          </p:nvSpPr>
          <p:spPr>
            <a:xfrm>
              <a:off x="0" y="5506"/>
              <a:ext cx="8549283" cy="2592488"/>
            </a:xfrm>
            <a:prstGeom prst="rect">
              <a:avLst/>
            </a:prstGeom>
            <a:solidFill>
              <a:srgbClr val="21212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2" name="😴"/>
            <p:cNvSpPr txBox="1"/>
            <p:nvPr/>
          </p:nvSpPr>
          <p:spPr>
            <a:xfrm>
              <a:off x="3264991" y="0"/>
              <a:ext cx="2019301" cy="2603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0"/>
              </a:lvl1pPr>
            </a:lstStyle>
            <a:p>
              <a:pPr/>
              <a:r>
                <a:t>😴</a:t>
              </a:r>
            </a:p>
          </p:txBody>
        </p:sp>
      </p:grpSp>
      <p:grpSp>
        <p:nvGrpSpPr>
          <p:cNvPr id="147" name="Group"/>
          <p:cNvGrpSpPr/>
          <p:nvPr/>
        </p:nvGrpSpPr>
        <p:grpSpPr>
          <a:xfrm>
            <a:off x="1216322" y="1219318"/>
            <a:ext cx="21972390" cy="11661695"/>
            <a:chOff x="0" y="0"/>
            <a:chExt cx="21972389" cy="11661694"/>
          </a:xfrm>
        </p:grpSpPr>
        <p:sp>
          <p:nvSpPr>
            <p:cNvPr id="144" name="Rectangle"/>
            <p:cNvSpPr/>
            <p:nvPr/>
          </p:nvSpPr>
          <p:spPr>
            <a:xfrm>
              <a:off x="13410406" y="0"/>
              <a:ext cx="8561984" cy="86044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5" name="Rectangle"/>
            <p:cNvSpPr/>
            <p:nvPr/>
          </p:nvSpPr>
          <p:spPr>
            <a:xfrm>
              <a:off x="13410406" y="8972710"/>
              <a:ext cx="8561984" cy="2667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6" name="Rectangle"/>
            <p:cNvSpPr/>
            <p:nvPr/>
          </p:nvSpPr>
          <p:spPr>
            <a:xfrm>
              <a:off x="0" y="28494"/>
              <a:ext cx="13131800" cy="11633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4"/>
      <p:bldP build="whole" bldLvl="1" animBg="1" rev="0" advAuto="0" spid="143" grpId="3"/>
      <p:bldP build="whole" bldLvl="1" animBg="1" rev="0" advAuto="0" spid="139" grpId="1"/>
      <p:bldP build="whole" bldLvl="1" animBg="1" rev="0" advAuto="0" spid="147" grpId="5"/>
      <p:bldP build="whole" bldLvl="1" animBg="1" rev="0" advAuto="0" spid="140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Five Levels of Integration / Skills / Too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35634">
              <a:defRPr sz="8624"/>
            </a:lvl1pPr>
          </a:lstStyle>
          <a:p>
            <a:pPr/>
            <a:r>
              <a:t>Five Levels of Integration / Skills / Tools</a:t>
            </a:r>
          </a:p>
        </p:txBody>
      </p:sp>
      <p:sp>
        <p:nvSpPr>
          <p:cNvPr id="480" name="1. FileMaker Add Ons = Click+Play / FileMaker 19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2450" indent="-552450" defTabSz="718184">
              <a:spcBef>
                <a:spcPts val="5100"/>
              </a:spcBef>
              <a:defRPr sz="4524"/>
            </a:pPr>
          </a:p>
          <a:p>
            <a:pPr marL="552450" indent="-552450" defTabSz="718184">
              <a:spcBef>
                <a:spcPts val="5100"/>
              </a:spcBef>
              <a:defRPr sz="4524"/>
            </a:pPr>
            <a:r>
              <a:t>1. FileMaker Add Ons = Click+Play / FileMaker 19</a:t>
            </a:r>
          </a:p>
          <a:p>
            <a:pPr marL="552450" indent="-552450" defTabSz="718184">
              <a:spcBef>
                <a:spcPts val="5100"/>
              </a:spcBef>
              <a:defRPr sz="4524"/>
            </a:pPr>
            <a:r>
              <a:t>2. 'Widgets' = … + JSON / Widget Studio / Carafe.FM / CDNs</a:t>
            </a:r>
          </a:p>
          <a:p>
            <a:pPr marL="552450" indent="-552450" defTabSz="718184">
              <a:spcBef>
                <a:spcPts val="5100"/>
              </a:spcBef>
              <a:defRPr sz="4524"/>
            </a:pPr>
            <a:r>
              <a:t>3. Tinkerer = … + Basic HTML, CSS, JS, SVG</a:t>
            </a:r>
          </a:p>
          <a:p>
            <a:pPr marL="552450" indent="-552450" defTabSz="718184">
              <a:spcBef>
                <a:spcPts val="5100"/>
              </a:spcBef>
              <a:defRPr sz="4524"/>
            </a:pPr>
            <a:r>
              <a:t>4. JavaScript / Visualizer = … + JavaScript / d3 / c3 / other libraries</a:t>
            </a:r>
          </a:p>
          <a:p>
            <a:pPr marL="552450" indent="-552450" defTabSz="718184">
              <a:spcBef>
                <a:spcPts val="5100"/>
              </a:spcBef>
              <a:defRPr sz="4524"/>
            </a:pPr>
            <a:r>
              <a:t>5. Web-Developer = … + VS-Code, automation tools (grunt, gulp), node, npm, git[hub], markdown, react, … etc., etc., etc.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arafe.FM"/>
          <p:cNvSpPr txBox="1"/>
          <p:nvPr>
            <p:ph type="ctrTitle"/>
          </p:nvPr>
        </p:nvSpPr>
        <p:spPr>
          <a:xfrm>
            <a:off x="1778000" y="3676650"/>
            <a:ext cx="20828000" cy="4648200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Carafe.FM</a:t>
            </a:r>
          </a:p>
        </p:txBody>
      </p:sp>
      <p:sp>
        <p:nvSpPr>
          <p:cNvPr id="483" name="(Carafe Kitchen)"/>
          <p:cNvSpPr txBox="1"/>
          <p:nvPr>
            <p:ph type="subTitle" sz="quarter" idx="1"/>
          </p:nvPr>
        </p:nvSpPr>
        <p:spPr>
          <a:xfrm>
            <a:off x="1778000" y="8451850"/>
            <a:ext cx="20828000" cy="1587500"/>
          </a:xfrm>
          <a:prstGeom prst="rect">
            <a:avLst/>
          </a:prstGeom>
        </p:spPr>
        <p:txBody>
          <a:bodyPr/>
          <a:lstStyle/>
          <a:p>
            <a:pPr/>
            <a:r>
              <a:t>(Carafe Kitchen)</a:t>
            </a:r>
          </a:p>
        </p:txBody>
      </p:sp>
      <p:pic>
        <p:nvPicPr>
          <p:cNvPr id="484" name="Carafe.png" descr="Caraf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33801" y="3906446"/>
            <a:ext cx="2516398" cy="2430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arafe Dem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Carafe Demo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How to bring two different worlds together?"/>
          <p:cNvSpPr txBox="1"/>
          <p:nvPr>
            <p:ph type="ctrTitle"/>
          </p:nvPr>
        </p:nvSpPr>
        <p:spPr>
          <a:xfrm>
            <a:off x="1778000" y="2298700"/>
            <a:ext cx="20828000" cy="1971576"/>
          </a:xfrm>
          <a:prstGeom prst="rect">
            <a:avLst/>
          </a:prstGeom>
        </p:spPr>
        <p:txBody>
          <a:bodyPr/>
          <a:lstStyle>
            <a:lvl1pPr defTabSz="602615">
              <a:defRPr sz="8176"/>
            </a:lvl1pPr>
          </a:lstStyle>
          <a:p>
            <a:pPr/>
            <a:r>
              <a:t>How to bring two different worlds together?</a:t>
            </a:r>
          </a:p>
        </p:txBody>
      </p:sp>
      <p:pic>
        <p:nvPicPr>
          <p:cNvPr id="4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2558" y="4866183"/>
            <a:ext cx="4852592" cy="4852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WebviewerEarth_127.png" descr="WebviewerEarth_1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5896" y="4816375"/>
            <a:ext cx="4952307" cy="4952307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FileMaker…"/>
          <p:cNvSpPr txBox="1"/>
          <p:nvPr/>
        </p:nvSpPr>
        <p:spPr>
          <a:xfrm rot="2391359">
            <a:off x="5692448" y="9118600"/>
            <a:ext cx="389001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FileMaker</a:t>
            </a:r>
          </a:p>
          <a:p>
            <a:pPr/>
            <a:r>
              <a:t>Development</a:t>
            </a:r>
          </a:p>
        </p:txBody>
      </p:sp>
      <p:sp>
        <p:nvSpPr>
          <p:cNvPr id="492" name="Web…"/>
          <p:cNvSpPr txBox="1"/>
          <p:nvPr/>
        </p:nvSpPr>
        <p:spPr>
          <a:xfrm rot="19349209">
            <a:off x="12414932" y="9118600"/>
            <a:ext cx="389001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Web</a:t>
            </a:r>
          </a:p>
          <a:p>
            <a:pPr/>
            <a:r>
              <a:t>Development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How to bring two different worlds together?"/>
          <p:cNvSpPr txBox="1"/>
          <p:nvPr>
            <p:ph type="ctrTitle"/>
          </p:nvPr>
        </p:nvSpPr>
        <p:spPr>
          <a:xfrm>
            <a:off x="1778000" y="2298700"/>
            <a:ext cx="20828000" cy="1971576"/>
          </a:xfrm>
          <a:prstGeom prst="rect">
            <a:avLst/>
          </a:prstGeom>
        </p:spPr>
        <p:txBody>
          <a:bodyPr/>
          <a:lstStyle>
            <a:lvl1pPr defTabSz="602615">
              <a:defRPr sz="8176"/>
            </a:lvl1pPr>
          </a:lstStyle>
          <a:p>
            <a:pPr/>
            <a:r>
              <a:t>How to bring two different worlds together?</a:t>
            </a:r>
          </a:p>
        </p:txBody>
      </p:sp>
      <p:pic>
        <p:nvPicPr>
          <p:cNvPr id="4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7558" y="4866233"/>
            <a:ext cx="4852592" cy="4852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WebviewerEarth_127.png" descr="WebviewerEarth_1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84234" y="4816375"/>
            <a:ext cx="4952306" cy="4952307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FileMaker…"/>
          <p:cNvSpPr txBox="1"/>
          <p:nvPr/>
        </p:nvSpPr>
        <p:spPr>
          <a:xfrm>
            <a:off x="4828848" y="10718800"/>
            <a:ext cx="389001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FileMaker</a:t>
            </a:r>
          </a:p>
          <a:p>
            <a:pPr/>
            <a:r>
              <a:t>Development</a:t>
            </a:r>
          </a:p>
        </p:txBody>
      </p:sp>
      <p:sp>
        <p:nvSpPr>
          <p:cNvPr id="498" name="Web…"/>
          <p:cNvSpPr txBox="1"/>
          <p:nvPr/>
        </p:nvSpPr>
        <p:spPr>
          <a:xfrm>
            <a:off x="15615332" y="10718800"/>
            <a:ext cx="389001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Web</a:t>
            </a:r>
          </a:p>
          <a:p>
            <a:pPr/>
            <a:r>
              <a:t>Development</a:t>
            </a:r>
          </a:p>
        </p:txBody>
      </p:sp>
      <p:pic>
        <p:nvPicPr>
          <p:cNvPr id="499" name="Carafe.png" descr="Caraf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83993" y="6077101"/>
            <a:ext cx="2516398" cy="2430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myMateJSON"/>
          <p:cNvSpPr txBox="1"/>
          <p:nvPr>
            <p:ph type="ctrTitle"/>
          </p:nvPr>
        </p:nvSpPr>
        <p:spPr>
          <a:xfrm>
            <a:off x="1778000" y="40513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myMateJSON</a:t>
            </a:r>
          </a:p>
        </p:txBody>
      </p:sp>
      <p:sp>
        <p:nvSpPr>
          <p:cNvPr id="502" name="Helps you get your JSON straight!"/>
          <p:cNvSpPr txBox="1"/>
          <p:nvPr>
            <p:ph type="subTitle" sz="quarter" idx="1"/>
          </p:nvPr>
        </p:nvSpPr>
        <p:spPr>
          <a:xfrm>
            <a:off x="1778000" y="8826500"/>
            <a:ext cx="20828000" cy="1587500"/>
          </a:xfrm>
          <a:prstGeom prst="rect">
            <a:avLst/>
          </a:prstGeom>
        </p:spPr>
        <p:txBody>
          <a:bodyPr/>
          <a:lstStyle/>
          <a:p>
            <a:pPr/>
            <a:r>
              <a:t>Helps you get your JSON straight!</a:t>
            </a:r>
          </a:p>
        </p:txBody>
      </p:sp>
      <p:pic>
        <p:nvPicPr>
          <p:cNvPr id="503" name="myMateJSON_sm.png" descr="myMateJSON_s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85450" y="2622550"/>
            <a:ext cx="3213100" cy="4610100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Home: https://www.fmworkmate.com/mymatejson…"/>
          <p:cNvSpPr txBox="1"/>
          <p:nvPr/>
        </p:nvSpPr>
        <p:spPr>
          <a:xfrm>
            <a:off x="1778000" y="10756900"/>
            <a:ext cx="20828001" cy="1699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701675">
              <a:defRPr sz="374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Home: </a:t>
            </a:r>
            <a:r>
              <a:rPr u="sng">
                <a:hlinkClick r:id="rId3" invalidUrl="" action="" tgtFrame="" tooltip="" history="1" highlightClick="0" endSnd="0"/>
              </a:rPr>
              <a:t>https://www.fmworkmate.com/mymatejson</a:t>
            </a:r>
          </a:p>
          <a:p>
            <a:pPr defTabSz="701675">
              <a:defRPr sz="374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</a:p>
          <a:p>
            <a:pPr defTabSz="701675">
              <a:defRPr sz="3740"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Repo: </a:t>
            </a:r>
            <a:r>
              <a:rPr u="sng">
                <a:hlinkClick r:id="rId4" invalidUrl="" action="" tgtFrame="" tooltip="" history="1" highlightClick="0" endSnd="0"/>
              </a:rPr>
              <a:t>https://github.com/mrwatson-de/myMateJSON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myMateJSON Dem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myMateJSON Demo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Execute FileMaker Data AP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Execute FileMaker Data API</a:t>
            </a:r>
          </a:p>
        </p:txBody>
      </p:sp>
      <p:sp>
        <p:nvSpPr>
          <p:cNvPr id="509" name="FileMaker 19 Execute FileMaker Data API Script Step Jeremy Brown, Geist Interactive…"/>
          <p:cNvSpPr txBox="1"/>
          <p:nvPr>
            <p:ph type="body" sz="half" idx="1"/>
          </p:nvPr>
        </p:nvSpPr>
        <p:spPr>
          <a:xfrm>
            <a:off x="1689100" y="6254505"/>
            <a:ext cx="17858098" cy="6191495"/>
          </a:xfrm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FileMaker 19 Execute FileMaker Data API Script Step</a:t>
            </a:r>
            <a:br/>
            <a:r>
              <a:t>Jeremy Brown, Geist Interactive</a:t>
            </a:r>
          </a:p>
          <a:p>
            <a:pPr/>
            <a:r>
              <a:t>SEE Claris KB for more on </a:t>
            </a:r>
            <a:r>
              <a:rPr u="sng">
                <a:hlinkClick r:id="rId3" invalidUrl="" action="" tgtFrame="" tooltip="" history="1" highlightClick="0" endSnd="0"/>
              </a:rPr>
              <a:t>FileMaker Data and Admin API</a:t>
            </a:r>
          </a:p>
        </p:txBody>
      </p:sp>
      <p:pic>
        <p:nvPicPr>
          <p:cNvPr id="51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86800" y="3790658"/>
            <a:ext cx="7010400" cy="267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Execute FileMaker Data API Dem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Execute FileMaker Data API Demo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How far are you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far are you</a:t>
            </a:r>
          </a:p>
          <a:p>
            <a:pPr/>
            <a:r>
              <a:t>on the way to mastery?</a:t>
            </a:r>
          </a:p>
        </p:txBody>
      </p:sp>
      <p:sp>
        <p:nvSpPr>
          <p:cNvPr id="515" name="Muster…"/>
          <p:cNvSpPr txBox="1"/>
          <p:nvPr>
            <p:ph type="body" sz="quarter" idx="1"/>
          </p:nvPr>
        </p:nvSpPr>
        <p:spPr>
          <a:xfrm>
            <a:off x="1605855" y="7683500"/>
            <a:ext cx="5204719" cy="4450458"/>
          </a:xfrm>
          <a:prstGeom prst="rect">
            <a:avLst/>
          </a:prstGeom>
        </p:spPr>
        <p:txBody>
          <a:bodyPr/>
          <a:lstStyle/>
          <a:p>
            <a:pPr algn="r"/>
            <a:r>
              <a:t>Muster</a:t>
            </a:r>
          </a:p>
          <a:p>
            <a:pPr algn="r"/>
            <a:r>
              <a:t>Mäster</a:t>
            </a:r>
          </a:p>
          <a:p>
            <a:pPr algn="r"/>
            <a:r>
              <a:t>Mister</a:t>
            </a:r>
          </a:p>
          <a:p>
            <a:pPr algn="r"/>
            <a:r>
              <a:t>Moister</a:t>
            </a:r>
          </a:p>
          <a:p>
            <a:pPr algn="r"/>
            <a:r>
              <a:t>Moster</a:t>
            </a:r>
          </a:p>
          <a:p>
            <a:pPr algn="r"/>
            <a:r>
              <a:t>Master </a:t>
            </a:r>
          </a:p>
        </p:txBody>
      </p:sp>
      <p:sp>
        <p:nvSpPr>
          <p:cNvPr id="516" name="= eyes open, mustering, &quot;I must!&quot;…"/>
          <p:cNvSpPr txBox="1"/>
          <p:nvPr/>
        </p:nvSpPr>
        <p:spPr>
          <a:xfrm>
            <a:off x="7127577" y="7683500"/>
            <a:ext cx="15650568" cy="445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>
              <a:defRPr sz="4400">
                <a:solidFill>
                  <a:srgbClr val="FFFFFF"/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= eyes open, mustering, "I must!"</a:t>
            </a:r>
          </a:p>
          <a:p>
            <a:pPr algn="l">
              <a:defRPr sz="4400">
                <a:solidFill>
                  <a:srgbClr val="FFFFFF"/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= one who feeds / makes fat (German 'animal keeper')</a:t>
            </a:r>
          </a:p>
          <a:p>
            <a:pPr algn="l">
              <a:defRPr sz="4400">
                <a:solidFill>
                  <a:srgbClr val="FFFFFF"/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= makes code with errors (German ‘Mist bauen’ = make </a:t>
            </a:r>
            <a:r>
              <a:rPr sz="3000">
                <a:latin typeface="Helvetica"/>
                <a:ea typeface="Helvetica"/>
                <a:cs typeface="Helvetica"/>
                <a:sym typeface="Helvetica"/>
              </a:rPr>
              <a:t>💩</a:t>
            </a:r>
            <a:r>
              <a:t>)</a:t>
            </a:r>
          </a:p>
          <a:p>
            <a:pPr algn="l">
              <a:defRPr sz="4400">
                <a:solidFill>
                  <a:srgbClr val="FFFFFF"/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= hacks unstructured code together, works but is non-DRY</a:t>
            </a:r>
          </a:p>
          <a:p>
            <a:pPr algn="l">
              <a:defRPr sz="4400">
                <a:solidFill>
                  <a:srgbClr val="FFFFFF"/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= knows most things / nearly there</a:t>
            </a:r>
          </a:p>
          <a:p>
            <a:pPr algn="l">
              <a:defRPr sz="4400">
                <a:solidFill>
                  <a:srgbClr val="FFFFFF"/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= a true master of the arts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5" grpId="1"/>
      <p:bldP build="p" bldLvl="5" animBg="1" rev="0" advAuto="0" spid="51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etting up to speed with J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up to speed with JS</a:t>
            </a:r>
          </a:p>
        </p:txBody>
      </p:sp>
      <p:sp>
        <p:nvSpPr>
          <p:cNvPr id="150" name="FileMaker 19 Web-Integrations with Carafe.FM, JSON &amp; myMateJSO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FileMaker 19 Web-Integrations with Carafe.FM, JSON &amp; myMateJSON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Thank yo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</a:t>
            </a:r>
          </a:p>
        </p:txBody>
      </p:sp>
      <p:sp>
        <p:nvSpPr>
          <p:cNvPr id="521" name="Mister Watson (💩)"/>
          <p:cNvSpPr txBox="1"/>
          <p:nvPr/>
        </p:nvSpPr>
        <p:spPr>
          <a:xfrm>
            <a:off x="1778000" y="7073900"/>
            <a:ext cx="20828000" cy="5064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4400">
                <a:solidFill>
                  <a:srgbClr val="FFFFFF"/>
                </a:solidFill>
                <a:latin typeface="MagdaCleanWeb W03 Regular"/>
                <a:ea typeface="MagdaCleanWeb W03 Regular"/>
                <a:cs typeface="MagdaCleanWeb W03 Regular"/>
                <a:sym typeface="MagdaCleanWeb W03 Regular"/>
              </a:defRPr>
            </a:pPr>
            <a:r>
              <a:t>Mister Watson (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💩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What are good milestones on the road to becoming a JavaScript master and how much time would it tak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5300">
              <a:defRPr sz="6720"/>
            </a:lvl1pPr>
          </a:lstStyle>
          <a:p>
            <a:pPr/>
            <a:r>
              <a:t>What are good milestones on the road to becoming a JavaScript master and how much time would it take?</a:t>
            </a:r>
          </a:p>
        </p:txBody>
      </p:sp>
      <p:sp>
        <p:nvSpPr>
          <p:cNvPr id="153" name="First Milestone - Recognise the need to kno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First Milestone - Recognise the need to know</a:t>
            </a:r>
          </a:p>
          <a:p>
            <a:pPr/>
            <a:r>
              <a:t>Second Milestone - Understanding the basics.</a:t>
            </a:r>
          </a:p>
          <a:p>
            <a:pPr/>
            <a:r>
              <a:t>Third milestone - Production code. </a:t>
            </a:r>
          </a:p>
          <a:p>
            <a:pPr/>
            <a:r>
              <a:t>Fourth milestone - Teaching.</a:t>
            </a:r>
          </a:p>
          <a:p>
            <a:pPr/>
            <a:r>
              <a:t>Fifth milestone - Time.</a:t>
            </a:r>
          </a:p>
        </p:txBody>
      </p:sp>
      <p:sp>
        <p:nvSpPr>
          <p:cNvPr id="154" name="https://www.quora.com/What-are-food-milestones-on-the-road-to-becoming-a-JavaScript-master-and-how-much-time-would-it-take"/>
          <p:cNvSpPr txBox="1"/>
          <p:nvPr/>
        </p:nvSpPr>
        <p:spPr>
          <a:xfrm>
            <a:off x="1672590" y="12668249"/>
            <a:ext cx="2100580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2200" u="sng">
                <a:latin typeface="MagdaCleanWeb W03 Regular"/>
                <a:ea typeface="MagdaCleanWeb W03 Regular"/>
                <a:cs typeface="MagdaCleanWeb W03 Regular"/>
                <a:sym typeface="MagdaCleanWeb W03 Regular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https://www.quora.com/What-are-food-milestones-on-the-road-to-becoming-a-JavaScript-master-and-how-much-time-would-it-take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AR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WARNING</a:t>
            </a:r>
          </a:p>
        </p:txBody>
      </p:sp>
      <p:sp>
        <p:nvSpPr>
          <p:cNvPr id="157" name="This is NOT a MASTER-CLASS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This is NOT a MASTER-CLASS</a:t>
            </a:r>
          </a:p>
          <a:p>
            <a:pPr/>
            <a:r>
              <a:t>It is at most a MISTER-CLASS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etting up to speed with J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up to speed with JS</a:t>
            </a:r>
          </a:p>
        </p:txBody>
      </p:sp>
      <p:sp>
        <p:nvSpPr>
          <p:cNvPr id="160" name="FileMaker 19 Web-Integrations with Carafe.FM, JSON &amp; myMateJSO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FileMaker 19 Web-Integrations with Carafe.FM, JSON &amp; myMateJSON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art I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751205">
              <a:defRPr sz="10192"/>
            </a:pPr>
            <a:r>
              <a:t>Part I</a:t>
            </a:r>
          </a:p>
          <a:p>
            <a:pPr defTabSz="751205">
              <a:defRPr sz="10192"/>
            </a:pPr>
            <a:r>
              <a:t>FileMaker 19 Web-Integrations</a:t>
            </a:r>
          </a:p>
          <a:p>
            <a:pPr defTabSz="751205">
              <a:defRPr sz="10192"/>
            </a:pPr>
            <a:r>
              <a:t>with Carafe.FM, JSON &amp; myMateJSON</a:t>
            </a:r>
          </a:p>
        </p:txBody>
      </p:sp>
      <p:sp>
        <p:nvSpPr>
          <p:cNvPr id="163" name="Getting up to speed with J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up to speed with JS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FM19 Web-Integration Technologi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FM19 Web-Integration Technologies</a:t>
            </a:r>
          </a:p>
        </p:txBody>
      </p:sp>
      <p:sp>
        <p:nvSpPr>
          <p:cNvPr id="166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Add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AddOns</a:t>
            </a:r>
          </a:p>
        </p:txBody>
      </p:sp>
      <p:sp>
        <p:nvSpPr>
          <p:cNvPr id="169" name="One Click Wonders 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One Click Wonders !</a:t>
            </a:r>
          </a:p>
          <a:p>
            <a:pPr/>
            <a:r>
              <a:t>Great things coming very soon</a:t>
            </a:r>
          </a:p>
          <a:p>
            <a:pPr/>
            <a:r>
              <a:t>But not today…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47309" y="4501630"/>
            <a:ext cx="7764128" cy="7135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  <p:bldP build="whole" bldLvl="1" animBg="1" rev="0" advAuto="0" spid="169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